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1"/>
  </p:notesMasterIdLst>
  <p:sldIdLst>
    <p:sldId id="269" r:id="rId2"/>
    <p:sldId id="287" r:id="rId3"/>
    <p:sldId id="288" r:id="rId4"/>
    <p:sldId id="291" r:id="rId5"/>
    <p:sldId id="289" r:id="rId6"/>
    <p:sldId id="290" r:id="rId7"/>
    <p:sldId id="292" r:id="rId8"/>
    <p:sldId id="293" r:id="rId9"/>
    <p:sldId id="294" r:id="rId10"/>
    <p:sldId id="277" r:id="rId11"/>
    <p:sldId id="263" r:id="rId12"/>
    <p:sldId id="264" r:id="rId13"/>
    <p:sldId id="265" r:id="rId14"/>
    <p:sldId id="266" r:id="rId15"/>
    <p:sldId id="267" r:id="rId16"/>
    <p:sldId id="258" r:id="rId17"/>
    <p:sldId id="256" r:id="rId18"/>
    <p:sldId id="257" r:id="rId19"/>
    <p:sldId id="259" r:id="rId20"/>
    <p:sldId id="260" r:id="rId21"/>
    <p:sldId id="278" r:id="rId22"/>
    <p:sldId id="279" r:id="rId23"/>
    <p:sldId id="261" r:id="rId24"/>
    <p:sldId id="262" r:id="rId25"/>
    <p:sldId id="270" r:id="rId26"/>
    <p:sldId id="271" r:id="rId27"/>
    <p:sldId id="272" r:id="rId28"/>
    <p:sldId id="273" r:id="rId29"/>
    <p:sldId id="274" r:id="rId30"/>
    <p:sldId id="275" r:id="rId31"/>
    <p:sldId id="276" r:id="rId32"/>
    <p:sldId id="280" r:id="rId33"/>
    <p:sldId id="281" r:id="rId34"/>
    <p:sldId id="282" r:id="rId35"/>
    <p:sldId id="283" r:id="rId36"/>
    <p:sldId id="284" r:id="rId37"/>
    <p:sldId id="285" r:id="rId38"/>
    <p:sldId id="286" r:id="rId39"/>
    <p:sldId id="268" r:id="rId4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19F4E6AA-0B1D-47D0-9941-A0C1E25DC6F6}" type="datetimeFigureOut">
              <a:rPr lang="en-US"/>
              <a:pPr>
                <a:defRPr/>
              </a:pPr>
              <a:t>2/28/2011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3628D448-F4B7-4D63-ADFC-EDE9958D70F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DB17426-C325-4762-9D9A-D5ABB63C89A6}" type="slidenum">
              <a:rPr lang="en-US"/>
              <a:pPr/>
              <a:t>2</a:t>
            </a:fld>
            <a:endParaRPr lang="en-US"/>
          </a:p>
        </p:txBody>
      </p:sp>
      <p:sp>
        <p:nvSpPr>
          <p:cNvPr id="46083" name="Rectangle 2"/>
          <p:cNvSpPr>
            <a:spLocks noRo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3C1854D-4017-454E-9C13-DF421F882BC4}" type="slidenum">
              <a:rPr lang="en-US"/>
              <a:pPr/>
              <a:t>3</a:t>
            </a:fld>
            <a:endParaRPr lang="en-US"/>
          </a:p>
        </p:txBody>
      </p:sp>
      <p:sp>
        <p:nvSpPr>
          <p:cNvPr id="47107" name="Rectangle 2"/>
          <p:cNvSpPr>
            <a:spLocks noRo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D7D79C2-B49E-40DB-A605-EAA03CAE45B5}" type="slidenum">
              <a:rPr lang="en-US"/>
              <a:pPr/>
              <a:t>4</a:t>
            </a:fld>
            <a:endParaRPr lang="en-US"/>
          </a:p>
        </p:txBody>
      </p:sp>
      <p:sp>
        <p:nvSpPr>
          <p:cNvPr id="50179" name="Rectangle 2"/>
          <p:cNvSpPr>
            <a:spLocks noRo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3185922-13D5-4C35-8AEA-073C93EF78E3}" type="slidenum">
              <a:rPr lang="en-US"/>
              <a:pPr/>
              <a:t>5</a:t>
            </a:fld>
            <a:endParaRPr lang="en-US"/>
          </a:p>
        </p:txBody>
      </p:sp>
      <p:sp>
        <p:nvSpPr>
          <p:cNvPr id="48131" name="Rectangle 2"/>
          <p:cNvSpPr>
            <a:spLocks noRo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02F2A69-BD44-4CD5-9FC3-339191D0BEE0}" type="slidenum">
              <a:rPr lang="en-US"/>
              <a:pPr/>
              <a:t>6</a:t>
            </a:fld>
            <a:endParaRPr lang="en-US"/>
          </a:p>
        </p:txBody>
      </p:sp>
      <p:sp>
        <p:nvSpPr>
          <p:cNvPr id="49155" name="Rectangle 2"/>
          <p:cNvSpPr>
            <a:spLocks noRot="1" noChangeArrowheads="1" noTextEdit="1"/>
          </p:cNvSpPr>
          <p:nvPr>
            <p:ph type="sldImg"/>
          </p:nvPr>
        </p:nvSpPr>
        <p:spPr bwMode="auto">
          <a:noFill/>
          <a:ln>
            <a:solidFill>
              <a:srgbClr val="000000"/>
            </a:solidFill>
            <a:miter lim="800000"/>
            <a:headEnd/>
            <a:tailEnd/>
          </a:ln>
        </p:spPr>
      </p:sp>
      <p:sp>
        <p:nvSpPr>
          <p:cNvPr id="491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6510CFB-85AE-461D-A26A-BC3DC3ED62DE}" type="slidenum">
              <a:rPr lang="en-US"/>
              <a:pPr/>
              <a:t>7</a:t>
            </a:fld>
            <a:endParaRPr lang="en-US"/>
          </a:p>
        </p:txBody>
      </p:sp>
      <p:sp>
        <p:nvSpPr>
          <p:cNvPr id="51203" name="Rectangle 2"/>
          <p:cNvSpPr>
            <a:spLocks noRot="1" noChangeArrowheads="1" noTextEdit="1"/>
          </p:cNvSpPr>
          <p:nvPr>
            <p:ph type="sldImg"/>
          </p:nvPr>
        </p:nvSpPr>
        <p:spPr bwMode="auto">
          <a:noFill/>
          <a:ln>
            <a:solidFill>
              <a:srgbClr val="000000"/>
            </a:solidFill>
            <a:miter lim="800000"/>
            <a:headEnd/>
            <a:tailEnd/>
          </a:ln>
        </p:spPr>
      </p:sp>
      <p:sp>
        <p:nvSpPr>
          <p:cNvPr id="512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F08D268-DBA9-44B3-A0D6-65CC827C4637}" type="slidenum">
              <a:rPr lang="en-US"/>
              <a:pPr/>
              <a:t>8</a:t>
            </a:fld>
            <a:endParaRPr lang="en-US"/>
          </a:p>
        </p:txBody>
      </p:sp>
      <p:sp>
        <p:nvSpPr>
          <p:cNvPr id="52227" name="Rectangle 2"/>
          <p:cNvSpPr>
            <a:spLocks noRo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C74A69F-78F1-4E75-ACFC-5B685777B7F5}" type="slidenum">
              <a:rPr lang="en-US"/>
              <a:pPr/>
              <a:t>9</a:t>
            </a:fld>
            <a:endParaRPr lang="en-US"/>
          </a:p>
        </p:txBody>
      </p:sp>
      <p:sp>
        <p:nvSpPr>
          <p:cNvPr id="53251" name="Rectangle 2"/>
          <p:cNvSpPr>
            <a:spLocks noRot="1" noChangeArrowheads="1" noTextEdit="1"/>
          </p:cNvSpPr>
          <p:nvPr>
            <p:ph type="sldImg"/>
          </p:nvPr>
        </p:nvSpPr>
        <p:spPr bwMode="auto">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26635"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26636"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smtClean="0"/>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smtClean="0"/>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pPr>
              <a:defRPr/>
            </a:pPr>
            <a:fld id="{98104E7A-1520-4D9B-858A-08821F3CDE3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89D480AD-1320-446C-A754-182E958CCCEF}"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FAEB67E-D0CD-4179-B464-2F50CCC8467B}"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6400" y="271463"/>
            <a:ext cx="67818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76400" y="1219200"/>
            <a:ext cx="33147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3500" y="1219200"/>
            <a:ext cx="33147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5562600" y="6400800"/>
            <a:ext cx="2895600" cy="304800"/>
          </a:xfrm>
        </p:spPr>
        <p:txBody>
          <a:bodyPr/>
          <a:lstStyle>
            <a:lvl1pPr>
              <a:defRPr smtClean="0"/>
            </a:lvl1pPr>
          </a:lstStyle>
          <a:p>
            <a:pPr>
              <a:defRPr/>
            </a:pPr>
            <a:endParaRPr lang="en-US" altLang="en-US"/>
          </a:p>
        </p:txBody>
      </p:sp>
      <p:sp>
        <p:nvSpPr>
          <p:cNvPr id="6" name="Slide Number Placeholder 5"/>
          <p:cNvSpPr>
            <a:spLocks noGrp="1"/>
          </p:cNvSpPr>
          <p:nvPr>
            <p:ph type="sldNum" sz="quarter" idx="11"/>
          </p:nvPr>
        </p:nvSpPr>
        <p:spPr>
          <a:xfrm>
            <a:off x="533400" y="6400800"/>
            <a:ext cx="609600" cy="304800"/>
          </a:xfrm>
        </p:spPr>
        <p:txBody>
          <a:bodyPr/>
          <a:lstStyle>
            <a:lvl1pPr>
              <a:defRPr smtClean="0"/>
            </a:lvl1pPr>
          </a:lstStyle>
          <a:p>
            <a:pPr>
              <a:defRPr/>
            </a:pPr>
            <a:fld id="{E5CA03BB-3697-4E7B-8A3C-A259AF3E57F6}"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676400" y="271463"/>
            <a:ext cx="67818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76400" y="1219200"/>
            <a:ext cx="33147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43500" y="1219200"/>
            <a:ext cx="33147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143500" y="3733800"/>
            <a:ext cx="33147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5562600" y="6400800"/>
            <a:ext cx="2895600" cy="304800"/>
          </a:xfrm>
        </p:spPr>
        <p:txBody>
          <a:bodyPr/>
          <a:lstStyle>
            <a:lvl1pPr>
              <a:defRPr smtClean="0"/>
            </a:lvl1pPr>
          </a:lstStyle>
          <a:p>
            <a:pPr>
              <a:defRPr/>
            </a:pPr>
            <a:endParaRPr lang="en-US" altLang="en-US"/>
          </a:p>
        </p:txBody>
      </p:sp>
      <p:sp>
        <p:nvSpPr>
          <p:cNvPr id="7" name="Slide Number Placeholder 6"/>
          <p:cNvSpPr>
            <a:spLocks noGrp="1"/>
          </p:cNvSpPr>
          <p:nvPr>
            <p:ph type="sldNum" sz="quarter" idx="11"/>
          </p:nvPr>
        </p:nvSpPr>
        <p:spPr>
          <a:xfrm>
            <a:off x="533400" y="6400800"/>
            <a:ext cx="609600" cy="304800"/>
          </a:xfrm>
        </p:spPr>
        <p:txBody>
          <a:bodyPr/>
          <a:lstStyle>
            <a:lvl1pPr>
              <a:defRPr smtClean="0"/>
            </a:lvl1pPr>
          </a:lstStyle>
          <a:p>
            <a:pPr>
              <a:defRPr/>
            </a:pPr>
            <a:fld id="{9AEC8E7C-49BC-4F2C-B002-9B8237A89015}"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9338511-FCE1-4D55-8796-24F93210581F}"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30544DA7-382E-4B8E-BF75-50DA1CE185B9}"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A7881CB-A07D-4605-915A-B4BAE0A5FEB5}"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63709EB3-3A9A-43B0-9ABA-C68CEAE1DC2B}"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2BC2B922-341C-4D02-8173-8599AB061C89}"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940C2A52-8DEA-4CE0-9DC8-CFA1589EBA54}"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7AEB7B2C-AFD1-46F9-812D-7C851B9BF9BD}"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F848DE38-3D05-49BD-B49F-889B842F5419}"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25603"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0AD4D080-FA2D-4180-A331-BD63D32A15DE}"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25606"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25607"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25608"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25609"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25610"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25611"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25612"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25613"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14"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latin typeface="Arial" charset="0"/>
              </a:defRPr>
            </a:lvl1pPr>
          </a:lstStyle>
          <a:p>
            <a:pPr>
              <a:defRPr/>
            </a:pPr>
            <a:endParaRPr lang="en-US"/>
          </a:p>
        </p:txBody>
      </p:sp>
      <p:sp>
        <p:nvSpPr>
          <p:cNvPr id="25615"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6"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7" r:id="rId12"/>
    <p:sldLayoutId id="2147483678" r:id="rId13"/>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ctrTitle"/>
          </p:nvPr>
        </p:nvSpPr>
        <p:spPr>
          <a:xfrm>
            <a:off x="755650" y="549275"/>
            <a:ext cx="7772400" cy="1295400"/>
          </a:xfrm>
        </p:spPr>
        <p:txBody>
          <a:bodyPr/>
          <a:lstStyle/>
          <a:p>
            <a:pPr eaLnBrk="1" hangingPunct="1">
              <a:defRPr/>
            </a:pPr>
            <a:r>
              <a:rPr lang="en-GB" sz="4000" smtClean="0"/>
              <a:t>The Road to World War II</a:t>
            </a:r>
            <a:endParaRPr lang="en-US" sz="4000" smtClean="0"/>
          </a:p>
        </p:txBody>
      </p:sp>
      <p:pic>
        <p:nvPicPr>
          <p:cNvPr id="5124" name="Picture 4" descr="http://www.rocketroberts.com/how_and_why/images/how_and_why_world_war_2.jpg"/>
          <p:cNvPicPr>
            <a:picLocks noChangeAspect="1" noChangeArrowheads="1"/>
          </p:cNvPicPr>
          <p:nvPr/>
        </p:nvPicPr>
        <p:blipFill>
          <a:blip r:embed="rId2"/>
          <a:srcRect/>
          <a:stretch>
            <a:fillRect/>
          </a:stretch>
        </p:blipFill>
        <p:spPr bwMode="auto">
          <a:xfrm>
            <a:off x="4929190" y="1785926"/>
            <a:ext cx="3571875" cy="4733925"/>
          </a:xfrm>
          <a:prstGeom prst="rect">
            <a:avLst/>
          </a:prstGeom>
          <a:noFill/>
        </p:spPr>
      </p:pic>
      <p:pic>
        <p:nvPicPr>
          <p:cNvPr id="5126" name="Picture 6" descr="http://wikis.nyu.edu/ek6/modernamerica/uploads/AmericanPowerAmpCulturalHegemony.African-AmericanMusic/World20War20II20soldiers20training.jpg"/>
          <p:cNvPicPr>
            <a:picLocks noChangeAspect="1" noChangeArrowheads="1"/>
          </p:cNvPicPr>
          <p:nvPr/>
        </p:nvPicPr>
        <p:blipFill>
          <a:blip r:embed="rId3"/>
          <a:srcRect/>
          <a:stretch>
            <a:fillRect/>
          </a:stretch>
        </p:blipFill>
        <p:spPr bwMode="auto">
          <a:xfrm>
            <a:off x="71406" y="2314606"/>
            <a:ext cx="4780301" cy="382903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674" name="Rectangle 2"/>
          <p:cNvSpPr>
            <a:spLocks noGrp="1" noChangeArrowheads="1"/>
          </p:cNvSpPr>
          <p:nvPr>
            <p:ph type="title"/>
          </p:nvPr>
        </p:nvSpPr>
        <p:spPr/>
        <p:txBody>
          <a:bodyPr/>
          <a:lstStyle/>
          <a:p>
            <a:pPr eaLnBrk="1" hangingPunct="1">
              <a:defRPr/>
            </a:pPr>
            <a:r>
              <a:rPr lang="en-US" smtClean="0">
                <a:latin typeface="Georgia" pitchFamily="18" charset="0"/>
              </a:rPr>
              <a:t>Europe in the 1930’s</a:t>
            </a:r>
          </a:p>
        </p:txBody>
      </p:sp>
      <p:sp>
        <p:nvSpPr>
          <p:cNvPr id="668675" name="Rectangle 3"/>
          <p:cNvSpPr>
            <a:spLocks noGrp="1" noChangeArrowheads="1"/>
          </p:cNvSpPr>
          <p:nvPr>
            <p:ph type="body" sz="half" idx="1"/>
          </p:nvPr>
        </p:nvSpPr>
        <p:spPr/>
        <p:txBody>
          <a:bodyPr/>
          <a:lstStyle/>
          <a:p>
            <a:pPr eaLnBrk="1" hangingPunct="1">
              <a:defRPr/>
            </a:pPr>
            <a:r>
              <a:rPr lang="en-US" smtClean="0">
                <a:latin typeface="Verdana" pitchFamily="34" charset="0"/>
              </a:rPr>
              <a:t>Adolph Hitler</a:t>
            </a:r>
          </a:p>
          <a:p>
            <a:pPr lvl="1" eaLnBrk="1" hangingPunct="1">
              <a:defRPr/>
            </a:pPr>
            <a:r>
              <a:rPr lang="en-US" smtClean="0">
                <a:latin typeface="Verdana" pitchFamily="34" charset="0"/>
              </a:rPr>
              <a:t>Rise because of WWI</a:t>
            </a:r>
          </a:p>
          <a:p>
            <a:pPr lvl="1" eaLnBrk="1" hangingPunct="1">
              <a:defRPr/>
            </a:pPr>
            <a:r>
              <a:rPr lang="en-US" smtClean="0">
                <a:latin typeface="Verdana" pitchFamily="34" charset="0"/>
              </a:rPr>
              <a:t>Criticized rather than submitted a plan for progress</a:t>
            </a:r>
          </a:p>
          <a:p>
            <a:pPr lvl="1" eaLnBrk="1" hangingPunct="1">
              <a:defRPr/>
            </a:pPr>
            <a:r>
              <a:rPr lang="en-US" smtClean="0">
                <a:latin typeface="Verdana" pitchFamily="34" charset="0"/>
              </a:rPr>
              <a:t>Forced his way into the chancellorship</a:t>
            </a:r>
          </a:p>
        </p:txBody>
      </p:sp>
      <p:sp>
        <p:nvSpPr>
          <p:cNvPr id="14340" name="Line 4"/>
          <p:cNvSpPr>
            <a:spLocks noChangeShapeType="1"/>
          </p:cNvSpPr>
          <p:nvPr/>
        </p:nvSpPr>
        <p:spPr bwMode="auto">
          <a:xfrm>
            <a:off x="228600" y="1295400"/>
            <a:ext cx="8686800" cy="0"/>
          </a:xfrm>
          <a:prstGeom prst="line">
            <a:avLst/>
          </a:prstGeom>
          <a:noFill/>
          <a:ln w="28575">
            <a:solidFill>
              <a:schemeClr val="tx1"/>
            </a:solidFill>
            <a:round/>
            <a:headEnd/>
            <a:tailEnd/>
          </a:ln>
        </p:spPr>
        <p:txBody>
          <a:bodyPr/>
          <a:lstStyle/>
          <a:p>
            <a:endParaRPr lang="en-US"/>
          </a:p>
        </p:txBody>
      </p:sp>
      <p:pic>
        <p:nvPicPr>
          <p:cNvPr id="14341" name="Picture 6" descr="figure07"/>
          <p:cNvPicPr>
            <a:picLocks noChangeAspect="1" noChangeArrowheads="1"/>
          </p:cNvPicPr>
          <p:nvPr>
            <p:ph sz="half" idx="2"/>
          </p:nvPr>
        </p:nvPicPr>
        <p:blipFill>
          <a:blip r:embed="rId2"/>
          <a:srcRect/>
          <a:stretch>
            <a:fillRect/>
          </a:stretch>
        </p:blipFill>
        <p:spPr>
          <a:xfrm>
            <a:off x="5105400" y="1600200"/>
            <a:ext cx="3143250" cy="4953000"/>
          </a:xfr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684213" y="404813"/>
            <a:ext cx="7772400" cy="1470025"/>
          </a:xfrm>
        </p:spPr>
        <p:txBody>
          <a:bodyPr/>
          <a:lstStyle/>
          <a:p>
            <a:pPr eaLnBrk="1" hangingPunct="1">
              <a:defRPr/>
            </a:pPr>
            <a:r>
              <a:rPr lang="en-GB" sz="3600" smtClean="0"/>
              <a:t>January 1933: Hitler became Chancellor of Germany</a:t>
            </a:r>
            <a:endParaRPr lang="en-US" sz="3600" smtClean="0"/>
          </a:p>
        </p:txBody>
      </p:sp>
      <p:pic>
        <p:nvPicPr>
          <p:cNvPr id="15363" name="Picture 6" descr="Hitler,Adolf"/>
          <p:cNvPicPr>
            <a:picLocks noChangeAspect="1" noChangeArrowheads="1"/>
          </p:cNvPicPr>
          <p:nvPr/>
        </p:nvPicPr>
        <p:blipFill>
          <a:blip r:embed="rId2"/>
          <a:srcRect/>
          <a:stretch>
            <a:fillRect/>
          </a:stretch>
        </p:blipFill>
        <p:spPr bwMode="auto">
          <a:xfrm>
            <a:off x="539750" y="2060575"/>
            <a:ext cx="2881313" cy="4175125"/>
          </a:xfrm>
          <a:prstGeom prst="rect">
            <a:avLst/>
          </a:prstGeom>
          <a:noFill/>
          <a:ln w="9525">
            <a:noFill/>
            <a:miter lim="800000"/>
            <a:headEnd/>
            <a:tailEnd/>
          </a:ln>
        </p:spPr>
      </p:pic>
      <p:pic>
        <p:nvPicPr>
          <p:cNvPr id="15364" name="Picture 8" descr="hitler-himmler"/>
          <p:cNvPicPr>
            <a:picLocks noChangeAspect="1" noChangeArrowheads="1"/>
          </p:cNvPicPr>
          <p:nvPr/>
        </p:nvPicPr>
        <p:blipFill>
          <a:blip r:embed="rId3"/>
          <a:srcRect/>
          <a:stretch>
            <a:fillRect/>
          </a:stretch>
        </p:blipFill>
        <p:spPr bwMode="auto">
          <a:xfrm>
            <a:off x="3995738" y="2349500"/>
            <a:ext cx="4572000" cy="329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ctrTitle"/>
          </p:nvPr>
        </p:nvSpPr>
        <p:spPr>
          <a:xfrm>
            <a:off x="684213" y="0"/>
            <a:ext cx="7772400" cy="1470025"/>
          </a:xfrm>
        </p:spPr>
        <p:txBody>
          <a:bodyPr/>
          <a:lstStyle/>
          <a:p>
            <a:pPr eaLnBrk="1" hangingPunct="1">
              <a:defRPr/>
            </a:pPr>
            <a:r>
              <a:rPr lang="en-GB" sz="3200" dirty="0" smtClean="0"/>
              <a:t>Hitler soon ordered a program of rearming Germany</a:t>
            </a:r>
            <a:endParaRPr lang="en-US" sz="3200" dirty="0" smtClean="0"/>
          </a:p>
        </p:txBody>
      </p:sp>
      <p:pic>
        <p:nvPicPr>
          <p:cNvPr id="16387" name="Picture 7" descr="FTbk3"/>
          <p:cNvPicPr>
            <a:picLocks noChangeAspect="1" noChangeArrowheads="1"/>
          </p:cNvPicPr>
          <p:nvPr/>
        </p:nvPicPr>
        <p:blipFill>
          <a:blip r:embed="rId2"/>
          <a:srcRect/>
          <a:stretch>
            <a:fillRect/>
          </a:stretch>
        </p:blipFill>
        <p:spPr bwMode="auto">
          <a:xfrm>
            <a:off x="611188" y="1700213"/>
            <a:ext cx="3375025" cy="4589462"/>
          </a:xfrm>
          <a:prstGeom prst="rect">
            <a:avLst/>
          </a:prstGeom>
          <a:noFill/>
          <a:ln w="9525">
            <a:noFill/>
            <a:miter lim="800000"/>
            <a:headEnd/>
            <a:tailEnd/>
          </a:ln>
        </p:spPr>
      </p:pic>
      <p:pic>
        <p:nvPicPr>
          <p:cNvPr id="2" name="Picture 9" descr="Adolf Hitler"/>
          <p:cNvPicPr>
            <a:picLocks noChangeAspect="1" noChangeArrowheads="1"/>
          </p:cNvPicPr>
          <p:nvPr/>
        </p:nvPicPr>
        <p:blipFill>
          <a:blip r:embed="rId3"/>
          <a:srcRect/>
          <a:stretch>
            <a:fillRect/>
          </a:stretch>
        </p:blipFill>
        <p:spPr bwMode="auto">
          <a:xfrm>
            <a:off x="4284663" y="2060575"/>
            <a:ext cx="4321175" cy="3481388"/>
          </a:xfrm>
          <a:prstGeom prst="rect">
            <a:avLst/>
          </a:prstGeom>
          <a:noFill/>
          <a:ln w="9525">
            <a:noFill/>
            <a:miter lim="800000"/>
            <a:headEnd/>
            <a:tailEnd/>
          </a:ln>
        </p:spPr>
      </p:pic>
      <p:sp>
        <p:nvSpPr>
          <p:cNvPr id="16389" name="Text Box 10"/>
          <p:cNvSpPr txBox="1">
            <a:spLocks noChangeArrowheads="1"/>
          </p:cNvSpPr>
          <p:nvPr/>
        </p:nvSpPr>
        <p:spPr bwMode="auto">
          <a:xfrm>
            <a:off x="4356100" y="5734050"/>
            <a:ext cx="4248150" cy="639763"/>
          </a:xfrm>
          <a:prstGeom prst="rect">
            <a:avLst/>
          </a:prstGeom>
          <a:noFill/>
          <a:ln w="9525">
            <a:noFill/>
            <a:miter lim="800000"/>
            <a:headEnd/>
            <a:tailEnd/>
          </a:ln>
        </p:spPr>
        <p:txBody>
          <a:bodyPr>
            <a:spAutoFit/>
          </a:bodyPr>
          <a:lstStyle/>
          <a:p>
            <a:pPr eaLnBrk="1" hangingPunct="1">
              <a:spcBef>
                <a:spcPct val="50000"/>
              </a:spcBef>
            </a:pPr>
            <a:r>
              <a:rPr lang="en-GB" sz="1200">
                <a:latin typeface="Arial" pitchFamily="34" charset="0"/>
              </a:rPr>
              <a:t>Hitler visits a factory and is enthusiastically greeted. Many Germans were grateful for jobs after the misery of he depression years.</a:t>
            </a:r>
            <a:endParaRPr lang="en-US" sz="1200">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ctrTitle"/>
          </p:nvPr>
        </p:nvSpPr>
        <p:spPr>
          <a:xfrm>
            <a:off x="684213" y="404813"/>
            <a:ext cx="7772400" cy="1470025"/>
          </a:xfrm>
        </p:spPr>
        <p:txBody>
          <a:bodyPr/>
          <a:lstStyle/>
          <a:p>
            <a:pPr eaLnBrk="1" hangingPunct="1">
              <a:defRPr/>
            </a:pPr>
            <a:r>
              <a:rPr lang="en-GB" sz="4400" smtClean="0"/>
              <a:t>March 1936: German troops marched into the Rhineland</a:t>
            </a:r>
            <a:endParaRPr lang="en-US" sz="4400" smtClean="0"/>
          </a:p>
        </p:txBody>
      </p:sp>
      <p:pic>
        <p:nvPicPr>
          <p:cNvPr id="17411" name="Picture 7" descr="GermanTroops_Rhineland"/>
          <p:cNvPicPr>
            <a:picLocks noChangeAspect="1" noChangeArrowheads="1"/>
          </p:cNvPicPr>
          <p:nvPr/>
        </p:nvPicPr>
        <p:blipFill>
          <a:blip r:embed="rId2"/>
          <a:srcRect/>
          <a:stretch>
            <a:fillRect/>
          </a:stretch>
        </p:blipFill>
        <p:spPr bwMode="auto">
          <a:xfrm>
            <a:off x="539750" y="2501900"/>
            <a:ext cx="5111750" cy="3308350"/>
          </a:xfrm>
          <a:prstGeom prst="rect">
            <a:avLst/>
          </a:prstGeom>
          <a:noFill/>
          <a:ln w="9525">
            <a:noFill/>
            <a:miter lim="800000"/>
            <a:headEnd/>
            <a:tailEnd/>
          </a:ln>
        </p:spPr>
      </p:pic>
      <p:sp>
        <p:nvSpPr>
          <p:cNvPr id="17412" name="Text Box 8"/>
          <p:cNvSpPr txBox="1">
            <a:spLocks noChangeArrowheads="1"/>
          </p:cNvSpPr>
          <p:nvPr/>
        </p:nvSpPr>
        <p:spPr bwMode="auto">
          <a:xfrm>
            <a:off x="6156325" y="2420938"/>
            <a:ext cx="2663825" cy="3663950"/>
          </a:xfrm>
          <a:prstGeom prst="rect">
            <a:avLst/>
          </a:prstGeom>
          <a:noFill/>
          <a:ln w="9525">
            <a:noFill/>
            <a:miter lim="800000"/>
            <a:headEnd/>
            <a:tailEnd/>
          </a:ln>
        </p:spPr>
        <p:txBody>
          <a:bodyPr>
            <a:spAutoFit/>
          </a:bodyPr>
          <a:lstStyle/>
          <a:p>
            <a:pPr eaLnBrk="1" hangingPunct="1">
              <a:spcBef>
                <a:spcPct val="50000"/>
              </a:spcBef>
            </a:pPr>
            <a:r>
              <a:rPr lang="en-GB">
                <a:latin typeface="Arial" pitchFamily="34" charset="0"/>
              </a:rPr>
              <a:t>The Rhineland was a region of Germany that was ‘demilitarised’ after the Treaty of Versailles. Germany was not allowed to have troops in the region. </a:t>
            </a:r>
          </a:p>
          <a:p>
            <a:pPr eaLnBrk="1" hangingPunct="1">
              <a:spcBef>
                <a:spcPct val="50000"/>
              </a:spcBef>
            </a:pPr>
            <a:endParaRPr lang="en-GB">
              <a:latin typeface="Arial" pitchFamily="34" charset="0"/>
            </a:endParaRPr>
          </a:p>
          <a:p>
            <a:pPr eaLnBrk="1" hangingPunct="1">
              <a:spcBef>
                <a:spcPct val="50000"/>
              </a:spcBef>
            </a:pPr>
            <a:r>
              <a:rPr lang="en-GB">
                <a:latin typeface="Arial" pitchFamily="34" charset="0"/>
              </a:rPr>
              <a:t>Hitler’s actions showed how he was willing to directly challenge the treaty.</a:t>
            </a:r>
            <a:endParaRPr lang="en-US">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ctrTitle"/>
          </p:nvPr>
        </p:nvSpPr>
        <p:spPr>
          <a:xfrm>
            <a:off x="684213" y="404813"/>
            <a:ext cx="7772400" cy="1470025"/>
          </a:xfrm>
        </p:spPr>
        <p:txBody>
          <a:bodyPr/>
          <a:lstStyle/>
          <a:p>
            <a:pPr eaLnBrk="1" hangingPunct="1">
              <a:defRPr/>
            </a:pPr>
            <a:r>
              <a:rPr lang="en-GB" sz="4000" smtClean="0"/>
              <a:t>March 1938: Nazi Germany annexed Austria</a:t>
            </a:r>
            <a:endParaRPr lang="en-US" sz="4000" smtClean="0"/>
          </a:p>
        </p:txBody>
      </p:sp>
      <p:pic>
        <p:nvPicPr>
          <p:cNvPr id="18435" name="Picture 7" descr="whitler12"/>
          <p:cNvPicPr>
            <a:picLocks noChangeAspect="1" noChangeArrowheads="1"/>
          </p:cNvPicPr>
          <p:nvPr/>
        </p:nvPicPr>
        <p:blipFill>
          <a:blip r:embed="rId2"/>
          <a:srcRect/>
          <a:stretch>
            <a:fillRect/>
          </a:stretch>
        </p:blipFill>
        <p:spPr bwMode="auto">
          <a:xfrm>
            <a:off x="539750" y="2276475"/>
            <a:ext cx="5400675" cy="3509963"/>
          </a:xfrm>
          <a:prstGeom prst="rect">
            <a:avLst/>
          </a:prstGeom>
          <a:noFill/>
          <a:ln w="9525">
            <a:noFill/>
            <a:miter lim="800000"/>
            <a:headEnd/>
            <a:tailEnd/>
          </a:ln>
        </p:spPr>
      </p:pic>
      <p:sp>
        <p:nvSpPr>
          <p:cNvPr id="18436" name="Text Box 8"/>
          <p:cNvSpPr txBox="1">
            <a:spLocks noChangeArrowheads="1"/>
          </p:cNvSpPr>
          <p:nvPr/>
        </p:nvSpPr>
        <p:spPr bwMode="auto">
          <a:xfrm>
            <a:off x="6227763" y="2565400"/>
            <a:ext cx="2520950" cy="3663950"/>
          </a:xfrm>
          <a:prstGeom prst="rect">
            <a:avLst/>
          </a:prstGeom>
          <a:noFill/>
          <a:ln w="9525">
            <a:noFill/>
            <a:miter lim="800000"/>
            <a:headEnd/>
            <a:tailEnd/>
          </a:ln>
        </p:spPr>
        <p:txBody>
          <a:bodyPr>
            <a:spAutoFit/>
          </a:bodyPr>
          <a:lstStyle/>
          <a:p>
            <a:pPr eaLnBrk="1" hangingPunct="1">
              <a:spcBef>
                <a:spcPct val="50000"/>
              </a:spcBef>
            </a:pPr>
            <a:r>
              <a:rPr lang="en-GB">
                <a:latin typeface="Arial" pitchFamily="34" charset="0"/>
              </a:rPr>
              <a:t>Again, this went against the terms of the Treaty of Versailles which banned Germany from uniting with Austria. </a:t>
            </a:r>
          </a:p>
          <a:p>
            <a:pPr eaLnBrk="1" hangingPunct="1">
              <a:spcBef>
                <a:spcPct val="50000"/>
              </a:spcBef>
            </a:pPr>
            <a:r>
              <a:rPr lang="en-GB">
                <a:latin typeface="Arial" pitchFamily="34" charset="0"/>
              </a:rPr>
              <a:t>However, the arrival of German troops was met with great enthusiasm by many Austrian people.</a:t>
            </a:r>
          </a:p>
          <a:p>
            <a:pPr eaLnBrk="1" hangingPunct="1">
              <a:spcBef>
                <a:spcPct val="50000"/>
              </a:spcBef>
            </a:pPr>
            <a:endParaRPr lang="en-US">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ctrTitle"/>
          </p:nvPr>
        </p:nvSpPr>
        <p:spPr>
          <a:xfrm>
            <a:off x="395288" y="404813"/>
            <a:ext cx="7772400" cy="1470025"/>
          </a:xfrm>
        </p:spPr>
        <p:txBody>
          <a:bodyPr/>
          <a:lstStyle/>
          <a:p>
            <a:pPr eaLnBrk="1" hangingPunct="1">
              <a:defRPr/>
            </a:pPr>
            <a:r>
              <a:rPr lang="en-GB" sz="4000" smtClean="0"/>
              <a:t>March 1939: Germany invaded Czechoslovakia</a:t>
            </a:r>
            <a:endParaRPr lang="en-US" sz="4000" smtClean="0"/>
          </a:p>
        </p:txBody>
      </p:sp>
      <p:pic>
        <p:nvPicPr>
          <p:cNvPr id="19459" name="Picture 7" descr="250px-Anschlusstears"/>
          <p:cNvPicPr>
            <a:picLocks noChangeAspect="1" noChangeArrowheads="1"/>
          </p:cNvPicPr>
          <p:nvPr/>
        </p:nvPicPr>
        <p:blipFill>
          <a:blip r:embed="rId2"/>
          <a:srcRect/>
          <a:stretch>
            <a:fillRect/>
          </a:stretch>
        </p:blipFill>
        <p:spPr bwMode="auto">
          <a:xfrm>
            <a:off x="971550" y="2060575"/>
            <a:ext cx="3335338" cy="4283075"/>
          </a:xfrm>
          <a:prstGeom prst="rect">
            <a:avLst/>
          </a:prstGeom>
          <a:noFill/>
          <a:ln w="9525">
            <a:noFill/>
            <a:miter lim="800000"/>
            <a:headEnd/>
            <a:tailEnd/>
          </a:ln>
        </p:spPr>
      </p:pic>
      <p:sp>
        <p:nvSpPr>
          <p:cNvPr id="19460" name="Text Box 8"/>
          <p:cNvSpPr txBox="1">
            <a:spLocks noChangeArrowheads="1"/>
          </p:cNvSpPr>
          <p:nvPr/>
        </p:nvSpPr>
        <p:spPr bwMode="auto">
          <a:xfrm>
            <a:off x="5076825" y="2205038"/>
            <a:ext cx="3311525" cy="4075112"/>
          </a:xfrm>
          <a:prstGeom prst="rect">
            <a:avLst/>
          </a:prstGeom>
          <a:noFill/>
          <a:ln w="9525">
            <a:noFill/>
            <a:miter lim="800000"/>
            <a:headEnd/>
            <a:tailEnd/>
          </a:ln>
        </p:spPr>
        <p:txBody>
          <a:bodyPr>
            <a:spAutoFit/>
          </a:bodyPr>
          <a:lstStyle/>
          <a:p>
            <a:pPr eaLnBrk="1" hangingPunct="1">
              <a:spcBef>
                <a:spcPct val="50000"/>
              </a:spcBef>
            </a:pPr>
            <a:r>
              <a:rPr lang="en-GB">
                <a:latin typeface="Arial" pitchFamily="34" charset="0"/>
              </a:rPr>
              <a:t>Hitler had ordered the occupation of a part of Czechoslovakia known as the Sudetenland (in October 1938). Many hoped that that this would be the last conquest of the Nazis. </a:t>
            </a:r>
          </a:p>
          <a:p>
            <a:pPr eaLnBrk="1" hangingPunct="1">
              <a:spcBef>
                <a:spcPct val="50000"/>
              </a:spcBef>
            </a:pPr>
            <a:r>
              <a:rPr lang="en-GB">
                <a:latin typeface="Arial" pitchFamily="34" charset="0"/>
              </a:rPr>
              <a:t>However, in March 1939, he ordered his troops to take over the remainder of Czechoslovakia. This was the first aggressive step that suggested that a war in Europe would soon begin.</a:t>
            </a:r>
            <a:endParaRPr lang="en-US">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ww279"/>
          <p:cNvPicPr>
            <a:picLocks noChangeAspect="1" noChangeArrowheads="1"/>
          </p:cNvPicPr>
          <p:nvPr/>
        </p:nvPicPr>
        <p:blipFill>
          <a:blip r:embed="rId2"/>
          <a:srcRect/>
          <a:stretch>
            <a:fillRect/>
          </a:stretch>
        </p:blipFill>
        <p:spPr bwMode="auto">
          <a:xfrm>
            <a:off x="684213" y="981075"/>
            <a:ext cx="4171950" cy="5256213"/>
          </a:xfrm>
          <a:prstGeom prst="rect">
            <a:avLst/>
          </a:prstGeom>
          <a:noFill/>
          <a:ln w="9525">
            <a:noFill/>
            <a:miter lim="800000"/>
            <a:headEnd/>
            <a:tailEnd/>
          </a:ln>
        </p:spPr>
      </p:pic>
      <p:sp>
        <p:nvSpPr>
          <p:cNvPr id="20483" name="Text Box 6"/>
          <p:cNvSpPr txBox="1">
            <a:spLocks noChangeArrowheads="1"/>
          </p:cNvSpPr>
          <p:nvPr/>
        </p:nvSpPr>
        <p:spPr bwMode="auto">
          <a:xfrm>
            <a:off x="5076825" y="1412875"/>
            <a:ext cx="3382963" cy="3355975"/>
          </a:xfrm>
          <a:prstGeom prst="rect">
            <a:avLst/>
          </a:prstGeom>
          <a:noFill/>
          <a:ln w="9525">
            <a:noFill/>
            <a:miter lim="800000"/>
            <a:headEnd/>
            <a:tailEnd/>
          </a:ln>
        </p:spPr>
        <p:txBody>
          <a:bodyPr>
            <a:spAutoFit/>
          </a:bodyPr>
          <a:lstStyle/>
          <a:p>
            <a:pPr eaLnBrk="1" hangingPunct="1">
              <a:lnSpc>
                <a:spcPct val="80000"/>
              </a:lnSpc>
              <a:spcBef>
                <a:spcPct val="20000"/>
              </a:spcBef>
            </a:pPr>
            <a:r>
              <a:rPr lang="en-GB">
                <a:latin typeface="Arial" pitchFamily="34" charset="0"/>
              </a:rPr>
              <a:t>Hitler and Stalin (the Russian leader) signed a </a:t>
            </a:r>
            <a:r>
              <a:rPr lang="en-GB" b="1">
                <a:latin typeface="Arial" pitchFamily="34" charset="0"/>
              </a:rPr>
              <a:t>‘non-aggression pact’. </a:t>
            </a:r>
          </a:p>
          <a:p>
            <a:pPr eaLnBrk="1" hangingPunct="1">
              <a:lnSpc>
                <a:spcPct val="80000"/>
              </a:lnSpc>
              <a:spcBef>
                <a:spcPct val="20000"/>
              </a:spcBef>
            </a:pPr>
            <a:endParaRPr lang="en-GB" b="1">
              <a:latin typeface="Arial" pitchFamily="34" charset="0"/>
            </a:endParaRPr>
          </a:p>
          <a:p>
            <a:pPr eaLnBrk="1" hangingPunct="1">
              <a:lnSpc>
                <a:spcPct val="80000"/>
              </a:lnSpc>
              <a:spcBef>
                <a:spcPct val="20000"/>
              </a:spcBef>
            </a:pPr>
            <a:r>
              <a:rPr lang="en-GB">
                <a:latin typeface="Arial" pitchFamily="34" charset="0"/>
              </a:rPr>
              <a:t>They promised that neither country would attack the other in the event of war.</a:t>
            </a:r>
          </a:p>
          <a:p>
            <a:pPr eaLnBrk="1" hangingPunct="1">
              <a:lnSpc>
                <a:spcPct val="80000"/>
              </a:lnSpc>
              <a:spcBef>
                <a:spcPct val="20000"/>
              </a:spcBef>
            </a:pPr>
            <a:endParaRPr lang="en-GB">
              <a:latin typeface="Arial" pitchFamily="34" charset="0"/>
            </a:endParaRPr>
          </a:p>
          <a:p>
            <a:pPr eaLnBrk="1" hangingPunct="1">
              <a:lnSpc>
                <a:spcPct val="80000"/>
              </a:lnSpc>
              <a:spcBef>
                <a:spcPct val="20000"/>
              </a:spcBef>
            </a:pPr>
            <a:r>
              <a:rPr lang="en-GB">
                <a:latin typeface="Arial" pitchFamily="34" charset="0"/>
              </a:rPr>
              <a:t>As part of the deal, Hitler promised Stalin part of Poland, which he planned to invade soon.</a:t>
            </a:r>
            <a:endParaRPr lang="en-US">
              <a:latin typeface="Arial" pitchFamily="34" charset="0"/>
            </a:endParaRPr>
          </a:p>
          <a:p>
            <a:pPr eaLnBrk="1" hangingPunct="1">
              <a:spcBef>
                <a:spcPct val="50000"/>
              </a:spcBef>
            </a:pPr>
            <a:endParaRPr lang="en-US">
              <a:latin typeface="Arial" pitchFamily="34" charset="0"/>
            </a:endParaRPr>
          </a:p>
        </p:txBody>
      </p:sp>
      <p:sp>
        <p:nvSpPr>
          <p:cNvPr id="20484" name="Text Box 7"/>
          <p:cNvSpPr txBox="1">
            <a:spLocks noChangeArrowheads="1"/>
          </p:cNvSpPr>
          <p:nvPr/>
        </p:nvSpPr>
        <p:spPr bwMode="auto">
          <a:xfrm>
            <a:off x="539750" y="260350"/>
            <a:ext cx="8208963" cy="366713"/>
          </a:xfrm>
          <a:prstGeom prst="rect">
            <a:avLst/>
          </a:prstGeom>
          <a:noFill/>
          <a:ln w="9525">
            <a:noFill/>
            <a:miter lim="800000"/>
            <a:headEnd/>
            <a:tailEnd/>
          </a:ln>
        </p:spPr>
        <p:txBody>
          <a:bodyPr>
            <a:spAutoFit/>
          </a:bodyPr>
          <a:lstStyle/>
          <a:p>
            <a:pPr eaLnBrk="1" hangingPunct="1">
              <a:spcBef>
                <a:spcPct val="50000"/>
              </a:spcBef>
            </a:pPr>
            <a:r>
              <a:rPr lang="en-GB" b="1">
                <a:latin typeface="Arial" pitchFamily="34" charset="0"/>
              </a:rPr>
              <a:t>August 1939: Germany and Russia signed a non-aggression pact</a:t>
            </a:r>
            <a:endParaRPr lang="en-US" b="1">
              <a:latin typeface="Arial" pitchFamily="34" charset="0"/>
            </a:endParaRPr>
          </a:p>
        </p:txBody>
      </p:sp>
      <p:sp>
        <p:nvSpPr>
          <p:cNvPr id="20485" name="Text Box 8"/>
          <p:cNvSpPr txBox="1">
            <a:spLocks noChangeArrowheads="1"/>
          </p:cNvSpPr>
          <p:nvPr/>
        </p:nvSpPr>
        <p:spPr bwMode="auto">
          <a:xfrm>
            <a:off x="4932363" y="5516563"/>
            <a:ext cx="3527425" cy="639762"/>
          </a:xfrm>
          <a:prstGeom prst="rect">
            <a:avLst/>
          </a:prstGeom>
          <a:noFill/>
          <a:ln w="9525">
            <a:noFill/>
            <a:miter lim="800000"/>
            <a:headEnd/>
            <a:tailEnd/>
          </a:ln>
        </p:spPr>
        <p:txBody>
          <a:bodyPr>
            <a:spAutoFit/>
          </a:bodyPr>
          <a:lstStyle/>
          <a:p>
            <a:pPr eaLnBrk="1" hangingPunct="1">
              <a:spcBef>
                <a:spcPct val="50000"/>
              </a:spcBef>
            </a:pPr>
            <a:r>
              <a:rPr lang="en-GB" sz="1200">
                <a:latin typeface="Arial" pitchFamily="34" charset="0"/>
              </a:rPr>
              <a:t>This photo shows the Russian foreign minister signing the pact, whilst Stalin stands smiling in the background</a:t>
            </a:r>
            <a:endParaRPr lang="en-US" sz="1200">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900113" y="5105400"/>
            <a:ext cx="7920037" cy="1752600"/>
          </a:xfrm>
          <a:prstGeom prst="rect">
            <a:avLst/>
          </a:prstGeom>
          <a:noFill/>
          <a:ln w="9525">
            <a:noFill/>
            <a:miter lim="800000"/>
            <a:headEnd/>
            <a:tailEnd/>
          </a:ln>
          <a:effectLst/>
        </p:spPr>
        <p:txBody>
          <a:bodyPr/>
          <a:lstStyle/>
          <a:p>
            <a:pPr eaLnBrk="1" hangingPunct="1">
              <a:lnSpc>
                <a:spcPct val="80000"/>
              </a:lnSpc>
              <a:spcBef>
                <a:spcPct val="20000"/>
              </a:spcBef>
              <a:buClr>
                <a:schemeClr val="hlink"/>
              </a:buClr>
              <a:buSzPct val="70000"/>
              <a:buFont typeface="Wingdings" pitchFamily="2" charset="2"/>
              <a:buNone/>
              <a:defRPr/>
            </a:pPr>
            <a:r>
              <a:rPr lang="en-GB" sz="1600">
                <a:effectLst>
                  <a:outerShdw blurRad="38100" dist="38100" dir="2700000" algn="tl">
                    <a:srgbClr val="000000"/>
                  </a:outerShdw>
                </a:effectLst>
              </a:rPr>
              <a:t>The non-aggression pact was surprising. Hitler and Stalin were seen as natural enemies. </a:t>
            </a:r>
          </a:p>
          <a:p>
            <a:pPr eaLnBrk="1" hangingPunct="1">
              <a:lnSpc>
                <a:spcPct val="80000"/>
              </a:lnSpc>
              <a:spcBef>
                <a:spcPct val="20000"/>
              </a:spcBef>
              <a:buClr>
                <a:schemeClr val="hlink"/>
              </a:buClr>
              <a:buSzPct val="70000"/>
              <a:buFont typeface="Wingdings" pitchFamily="2" charset="2"/>
              <a:buNone/>
              <a:defRPr/>
            </a:pPr>
            <a:endParaRPr lang="en-GB" sz="1600">
              <a:effectLst>
                <a:outerShdw blurRad="38100" dist="38100" dir="2700000" algn="tl">
                  <a:srgbClr val="000000"/>
                </a:outerShdw>
              </a:effectLst>
            </a:endParaRPr>
          </a:p>
          <a:p>
            <a:pPr eaLnBrk="1" hangingPunct="1">
              <a:lnSpc>
                <a:spcPct val="80000"/>
              </a:lnSpc>
              <a:spcBef>
                <a:spcPct val="20000"/>
              </a:spcBef>
              <a:buClr>
                <a:schemeClr val="hlink"/>
              </a:buClr>
              <a:buSzPct val="70000"/>
              <a:buFont typeface="Wingdings" pitchFamily="2" charset="2"/>
              <a:buNone/>
              <a:defRPr/>
            </a:pPr>
            <a:r>
              <a:rPr lang="en-GB" sz="1600">
                <a:effectLst>
                  <a:outerShdw blurRad="38100" dist="38100" dir="2700000" algn="tl">
                    <a:srgbClr val="000000"/>
                  </a:outerShdw>
                </a:effectLst>
              </a:rPr>
              <a:t>When Hitler talked of taking over new land for Germany, many thought that he meant Russia. </a:t>
            </a:r>
          </a:p>
          <a:p>
            <a:pPr eaLnBrk="1" hangingPunct="1">
              <a:lnSpc>
                <a:spcPct val="80000"/>
              </a:lnSpc>
              <a:spcBef>
                <a:spcPct val="20000"/>
              </a:spcBef>
              <a:buClr>
                <a:schemeClr val="hlink"/>
              </a:buClr>
              <a:buSzPct val="70000"/>
              <a:buFont typeface="Wingdings" pitchFamily="2" charset="2"/>
              <a:buNone/>
              <a:defRPr/>
            </a:pPr>
            <a:endParaRPr lang="en-GB" sz="1600">
              <a:effectLst>
                <a:outerShdw blurRad="38100" dist="38100" dir="2700000" algn="tl">
                  <a:srgbClr val="000000"/>
                </a:outerShdw>
              </a:effectLst>
            </a:endParaRPr>
          </a:p>
          <a:p>
            <a:pPr eaLnBrk="1" hangingPunct="1">
              <a:lnSpc>
                <a:spcPct val="80000"/>
              </a:lnSpc>
              <a:spcBef>
                <a:spcPct val="20000"/>
              </a:spcBef>
              <a:buClr>
                <a:schemeClr val="hlink"/>
              </a:buClr>
              <a:buSzPct val="70000"/>
              <a:buFont typeface="Wingdings" pitchFamily="2" charset="2"/>
              <a:buNone/>
              <a:defRPr/>
            </a:pPr>
            <a:r>
              <a:rPr lang="en-GB" sz="1600">
                <a:effectLst>
                  <a:outerShdw blurRad="38100" dist="38100" dir="2700000" algn="tl">
                    <a:srgbClr val="000000"/>
                  </a:outerShdw>
                </a:effectLst>
              </a:rPr>
              <a:t>Hitler also hated Communism, the form of government in Russia</a:t>
            </a:r>
            <a:endParaRPr lang="en-US" sz="160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Rectangle 8"/>
          <p:cNvSpPr>
            <a:spLocks noGrp="1" noChangeArrowheads="1"/>
          </p:cNvSpPr>
          <p:nvPr>
            <p:ph type="subTitle" idx="1"/>
          </p:nvPr>
        </p:nvSpPr>
        <p:spPr>
          <a:xfrm>
            <a:off x="6516688" y="1125538"/>
            <a:ext cx="2303462" cy="3311525"/>
          </a:xfrm>
        </p:spPr>
        <p:txBody>
          <a:bodyPr/>
          <a:lstStyle/>
          <a:p>
            <a:pPr algn="l" eaLnBrk="1" hangingPunct="1">
              <a:lnSpc>
                <a:spcPct val="80000"/>
              </a:lnSpc>
              <a:defRPr/>
            </a:pPr>
            <a:r>
              <a:rPr lang="en-GB" sz="1800" smtClean="0"/>
              <a:t>But, the pact allowed Germany to march into Poland without fear of an attack from Russia. </a:t>
            </a:r>
          </a:p>
          <a:p>
            <a:pPr algn="l" eaLnBrk="1" hangingPunct="1">
              <a:lnSpc>
                <a:spcPct val="80000"/>
              </a:lnSpc>
              <a:defRPr/>
            </a:pPr>
            <a:endParaRPr lang="en-GB" sz="1800" smtClean="0"/>
          </a:p>
          <a:p>
            <a:pPr algn="l" eaLnBrk="1" hangingPunct="1">
              <a:lnSpc>
                <a:spcPct val="80000"/>
              </a:lnSpc>
              <a:defRPr/>
            </a:pPr>
            <a:endParaRPr lang="en-GB" sz="1800" smtClean="0"/>
          </a:p>
          <a:p>
            <a:pPr algn="l" eaLnBrk="1" hangingPunct="1">
              <a:lnSpc>
                <a:spcPct val="80000"/>
              </a:lnSpc>
              <a:defRPr/>
            </a:pPr>
            <a:r>
              <a:rPr lang="en-GB" sz="1800" smtClean="0"/>
              <a:t>On 3</a:t>
            </a:r>
            <a:r>
              <a:rPr lang="en-GB" sz="1800" baseline="30000" smtClean="0"/>
              <a:t>rd</a:t>
            </a:r>
            <a:r>
              <a:rPr lang="en-GB" sz="1800" smtClean="0"/>
              <a:t> September 1939, Germany invaded Poland and started a War with Britain and France.</a:t>
            </a:r>
            <a:endParaRPr lang="en-US" sz="1800" smtClean="0"/>
          </a:p>
        </p:txBody>
      </p:sp>
      <p:pic>
        <p:nvPicPr>
          <p:cNvPr id="22531" name="Picture 10" descr="ww277"/>
          <p:cNvPicPr>
            <a:picLocks noChangeAspect="1" noChangeArrowheads="1"/>
          </p:cNvPicPr>
          <p:nvPr/>
        </p:nvPicPr>
        <p:blipFill>
          <a:blip r:embed="rId2"/>
          <a:srcRect/>
          <a:stretch>
            <a:fillRect/>
          </a:stretch>
        </p:blipFill>
        <p:spPr bwMode="auto">
          <a:xfrm>
            <a:off x="468313" y="908050"/>
            <a:ext cx="5689600" cy="5272088"/>
          </a:xfrm>
          <a:prstGeom prst="rect">
            <a:avLst/>
          </a:prstGeom>
          <a:noFill/>
          <a:ln w="9525">
            <a:noFill/>
            <a:miter lim="800000"/>
            <a:headEnd/>
            <a:tailEnd/>
          </a:ln>
        </p:spPr>
      </p:pic>
      <p:sp>
        <p:nvSpPr>
          <p:cNvPr id="22532" name="Text Box 11"/>
          <p:cNvSpPr txBox="1">
            <a:spLocks noChangeArrowheads="1"/>
          </p:cNvSpPr>
          <p:nvPr/>
        </p:nvSpPr>
        <p:spPr bwMode="auto">
          <a:xfrm>
            <a:off x="468313" y="188913"/>
            <a:ext cx="7343775" cy="366712"/>
          </a:xfrm>
          <a:prstGeom prst="rect">
            <a:avLst/>
          </a:prstGeom>
          <a:noFill/>
          <a:ln w="9525">
            <a:noFill/>
            <a:miter lim="800000"/>
            <a:headEnd/>
            <a:tailEnd/>
          </a:ln>
        </p:spPr>
        <p:txBody>
          <a:bodyPr>
            <a:spAutoFit/>
          </a:bodyPr>
          <a:lstStyle/>
          <a:p>
            <a:pPr eaLnBrk="1" hangingPunct="1">
              <a:spcBef>
                <a:spcPct val="50000"/>
              </a:spcBef>
            </a:pPr>
            <a:r>
              <a:rPr lang="en-GB" b="1">
                <a:latin typeface="Arial" pitchFamily="34" charset="0"/>
              </a:rPr>
              <a:t>September 1939: Germany invaded Poland</a:t>
            </a:r>
            <a:endParaRPr lang="en-US" b="1">
              <a:latin typeface="Arial" pitchFamily="34" charset="0"/>
            </a:endParaRPr>
          </a:p>
        </p:txBody>
      </p:sp>
      <p:sp>
        <p:nvSpPr>
          <p:cNvPr id="22533" name="Text Box 12"/>
          <p:cNvSpPr txBox="1">
            <a:spLocks noChangeArrowheads="1"/>
          </p:cNvSpPr>
          <p:nvPr/>
        </p:nvSpPr>
        <p:spPr bwMode="auto">
          <a:xfrm>
            <a:off x="6156325" y="5445125"/>
            <a:ext cx="2159000" cy="730250"/>
          </a:xfrm>
          <a:prstGeom prst="rect">
            <a:avLst/>
          </a:prstGeom>
          <a:noFill/>
          <a:ln w="9525">
            <a:noFill/>
            <a:miter lim="800000"/>
            <a:headEnd/>
            <a:tailEnd/>
          </a:ln>
        </p:spPr>
        <p:txBody>
          <a:bodyPr>
            <a:spAutoFit/>
          </a:bodyPr>
          <a:lstStyle/>
          <a:p>
            <a:pPr eaLnBrk="1" hangingPunct="1">
              <a:spcBef>
                <a:spcPct val="50000"/>
              </a:spcBef>
            </a:pPr>
            <a:r>
              <a:rPr lang="en-GB" sz="1400">
                <a:latin typeface="Arial" pitchFamily="34" charset="0"/>
              </a:rPr>
              <a:t>German troops marching into Warsaw, the capital of Poland.</a:t>
            </a:r>
            <a:endParaRPr lang="en-US" sz="1400">
              <a:latin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ctrTitle"/>
          </p:nvPr>
        </p:nvSpPr>
        <p:spPr>
          <a:xfrm>
            <a:off x="684213" y="260350"/>
            <a:ext cx="7772400" cy="1470025"/>
          </a:xfrm>
        </p:spPr>
        <p:txBody>
          <a:bodyPr/>
          <a:lstStyle/>
          <a:p>
            <a:pPr eaLnBrk="1" hangingPunct="1">
              <a:defRPr/>
            </a:pPr>
            <a:r>
              <a:rPr lang="en-GB" sz="3600" smtClean="0"/>
              <a:t>May 1940: Germany turned west and invaded France and the Netherlands</a:t>
            </a:r>
            <a:endParaRPr lang="en-US" sz="3600" smtClean="0"/>
          </a:p>
        </p:txBody>
      </p:sp>
      <p:sp>
        <p:nvSpPr>
          <p:cNvPr id="6149" name="Rectangle 5"/>
          <p:cNvSpPr>
            <a:spLocks noGrp="1" noChangeArrowheads="1"/>
          </p:cNvSpPr>
          <p:nvPr>
            <p:ph type="subTitle" idx="1"/>
          </p:nvPr>
        </p:nvSpPr>
        <p:spPr>
          <a:xfrm>
            <a:off x="4716463" y="1844675"/>
            <a:ext cx="3344862" cy="3384550"/>
          </a:xfrm>
        </p:spPr>
        <p:txBody>
          <a:bodyPr/>
          <a:lstStyle/>
          <a:p>
            <a:pPr algn="l" eaLnBrk="1" hangingPunct="1">
              <a:lnSpc>
                <a:spcPct val="90000"/>
              </a:lnSpc>
              <a:defRPr/>
            </a:pPr>
            <a:r>
              <a:rPr lang="en-GB" sz="2400" smtClean="0"/>
              <a:t>In May 1940, Germany used Blitzkrieg tactics to attack France and the Netherlands.</a:t>
            </a:r>
          </a:p>
          <a:p>
            <a:pPr algn="l" eaLnBrk="1" hangingPunct="1">
              <a:lnSpc>
                <a:spcPct val="90000"/>
              </a:lnSpc>
              <a:defRPr/>
            </a:pPr>
            <a:endParaRPr lang="en-GB" sz="2400" smtClean="0"/>
          </a:p>
          <a:p>
            <a:pPr algn="l" eaLnBrk="1" hangingPunct="1">
              <a:lnSpc>
                <a:spcPct val="90000"/>
              </a:lnSpc>
              <a:defRPr/>
            </a:pPr>
            <a:r>
              <a:rPr lang="en-GB" sz="2400" smtClean="0"/>
              <a:t> British troops were forced to retreat from the beaches of Dunkirk in northern France.</a:t>
            </a:r>
            <a:endParaRPr lang="en-US" sz="2400" smtClean="0"/>
          </a:p>
        </p:txBody>
      </p:sp>
      <p:pic>
        <p:nvPicPr>
          <p:cNvPr id="23556" name="Picture 7" descr="dunkirk"/>
          <p:cNvPicPr>
            <a:picLocks noChangeAspect="1" noChangeArrowheads="1"/>
          </p:cNvPicPr>
          <p:nvPr/>
        </p:nvPicPr>
        <p:blipFill>
          <a:blip r:embed="rId2"/>
          <a:srcRect/>
          <a:stretch>
            <a:fillRect/>
          </a:stretch>
        </p:blipFill>
        <p:spPr bwMode="auto">
          <a:xfrm>
            <a:off x="323850" y="1773238"/>
            <a:ext cx="3810000" cy="4467225"/>
          </a:xfrm>
          <a:prstGeom prst="rect">
            <a:avLst/>
          </a:prstGeom>
          <a:noFill/>
          <a:ln w="9525">
            <a:noFill/>
            <a:miter lim="800000"/>
            <a:headEnd/>
            <a:tailEnd/>
          </a:ln>
        </p:spPr>
      </p:pic>
      <p:sp>
        <p:nvSpPr>
          <p:cNvPr id="23557" name="Text Box 8"/>
          <p:cNvSpPr txBox="1">
            <a:spLocks noChangeArrowheads="1"/>
          </p:cNvSpPr>
          <p:nvPr/>
        </p:nvSpPr>
        <p:spPr bwMode="auto">
          <a:xfrm>
            <a:off x="4211638" y="5734050"/>
            <a:ext cx="1944687" cy="581025"/>
          </a:xfrm>
          <a:prstGeom prst="rect">
            <a:avLst/>
          </a:prstGeom>
          <a:noFill/>
          <a:ln w="9525">
            <a:noFill/>
            <a:miter lim="800000"/>
            <a:headEnd/>
            <a:tailEnd/>
          </a:ln>
        </p:spPr>
        <p:txBody>
          <a:bodyPr>
            <a:spAutoFit/>
          </a:bodyPr>
          <a:lstStyle/>
          <a:p>
            <a:pPr eaLnBrk="1" hangingPunct="1">
              <a:spcBef>
                <a:spcPct val="50000"/>
              </a:spcBef>
            </a:pPr>
            <a:r>
              <a:rPr lang="en-GB" sz="1600">
                <a:latin typeface="Arial" pitchFamily="34" charset="0"/>
              </a:rPr>
              <a:t>Captured British troops, May 1940</a:t>
            </a:r>
            <a:endParaRPr lang="en-US" sz="1600">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r>
              <a:rPr lang="en-US" smtClean="0"/>
              <a:t>Worldwide Depression</a:t>
            </a:r>
          </a:p>
        </p:txBody>
      </p:sp>
      <p:sp>
        <p:nvSpPr>
          <p:cNvPr id="3075" name="Rectangle 3"/>
          <p:cNvSpPr>
            <a:spLocks noGrp="1" noChangeArrowheads="1"/>
          </p:cNvSpPr>
          <p:nvPr>
            <p:ph type="body" idx="1"/>
          </p:nvPr>
        </p:nvSpPr>
        <p:spPr>
          <a:xfrm>
            <a:off x="5500662" y="1500174"/>
            <a:ext cx="3643338" cy="4214842"/>
          </a:xfrm>
        </p:spPr>
        <p:txBody>
          <a:bodyPr/>
          <a:lstStyle/>
          <a:p>
            <a:pPr eaLnBrk="1" hangingPunct="1">
              <a:defRPr/>
            </a:pPr>
            <a:r>
              <a:rPr lang="en-US" dirty="0" smtClean="0"/>
              <a:t>Countries short of supplies</a:t>
            </a:r>
          </a:p>
          <a:p>
            <a:pPr eaLnBrk="1" hangingPunct="1">
              <a:defRPr/>
            </a:pPr>
            <a:r>
              <a:rPr lang="en-US" dirty="0" smtClean="0"/>
              <a:t>Still trying to recover from World War I</a:t>
            </a:r>
          </a:p>
          <a:p>
            <a:pPr eaLnBrk="1" hangingPunct="1">
              <a:defRPr/>
            </a:pPr>
            <a:r>
              <a:rPr lang="en-US" dirty="0" smtClean="0"/>
              <a:t>Economic </a:t>
            </a:r>
            <a:r>
              <a:rPr lang="en-US" dirty="0" smtClean="0"/>
              <a:t>hard- times </a:t>
            </a:r>
            <a:r>
              <a:rPr lang="en-US" dirty="0" smtClean="0"/>
              <a:t>worldwide</a:t>
            </a:r>
          </a:p>
        </p:txBody>
      </p:sp>
      <p:pic>
        <p:nvPicPr>
          <p:cNvPr id="6149" name="Picture 5" descr="http://lettersfromapilgrim.com/wp-content/uploads/2010/10/Hooverville-Seattle-1937.jpg"/>
          <p:cNvPicPr>
            <a:picLocks noChangeAspect="1" noChangeArrowheads="1"/>
          </p:cNvPicPr>
          <p:nvPr/>
        </p:nvPicPr>
        <p:blipFill>
          <a:blip r:embed="rId3"/>
          <a:srcRect/>
          <a:stretch>
            <a:fillRect/>
          </a:stretch>
        </p:blipFill>
        <p:spPr bwMode="auto">
          <a:xfrm>
            <a:off x="0" y="1714488"/>
            <a:ext cx="5418007" cy="4233883"/>
          </a:xfrm>
          <a:prstGeom prst="rect">
            <a:avLst/>
          </a:prstGeom>
          <a:noFill/>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ctrTitle"/>
          </p:nvPr>
        </p:nvSpPr>
        <p:spPr>
          <a:xfrm>
            <a:off x="684213" y="260350"/>
            <a:ext cx="7772400" cy="1008063"/>
          </a:xfrm>
        </p:spPr>
        <p:txBody>
          <a:bodyPr/>
          <a:lstStyle/>
          <a:p>
            <a:pPr eaLnBrk="1" hangingPunct="1">
              <a:defRPr/>
            </a:pPr>
            <a:r>
              <a:rPr lang="en-GB" sz="3200" smtClean="0"/>
              <a:t>By June 1940, France had surrendered to the Germans</a:t>
            </a:r>
            <a:endParaRPr lang="en-US" sz="3200" smtClean="0"/>
          </a:p>
        </p:txBody>
      </p:sp>
      <p:sp>
        <p:nvSpPr>
          <p:cNvPr id="8197" name="Rectangle 5"/>
          <p:cNvSpPr>
            <a:spLocks noGrp="1" noChangeArrowheads="1"/>
          </p:cNvSpPr>
          <p:nvPr>
            <p:ph type="subTitle" idx="1"/>
          </p:nvPr>
        </p:nvSpPr>
        <p:spPr>
          <a:xfrm>
            <a:off x="5364163" y="2349500"/>
            <a:ext cx="3095625" cy="1752600"/>
          </a:xfrm>
        </p:spPr>
        <p:txBody>
          <a:bodyPr/>
          <a:lstStyle/>
          <a:p>
            <a:pPr algn="l" eaLnBrk="1" hangingPunct="1">
              <a:lnSpc>
                <a:spcPct val="90000"/>
              </a:lnSpc>
              <a:defRPr/>
            </a:pPr>
            <a:r>
              <a:rPr lang="en-GB" sz="2400" smtClean="0"/>
              <a:t>Britain now stood alone as the last remaining enemy of Hitler’s Germany in Western Europe.</a:t>
            </a:r>
            <a:endParaRPr lang="en-US" sz="2400" smtClean="0"/>
          </a:p>
        </p:txBody>
      </p:sp>
      <p:pic>
        <p:nvPicPr>
          <p:cNvPr id="24580" name="Picture 7" descr="paris"/>
          <p:cNvPicPr>
            <a:picLocks noChangeAspect="1" noChangeArrowheads="1"/>
          </p:cNvPicPr>
          <p:nvPr/>
        </p:nvPicPr>
        <p:blipFill>
          <a:blip r:embed="rId2"/>
          <a:srcRect/>
          <a:stretch>
            <a:fillRect/>
          </a:stretch>
        </p:blipFill>
        <p:spPr bwMode="auto">
          <a:xfrm>
            <a:off x="900113" y="1341438"/>
            <a:ext cx="3810000" cy="5305425"/>
          </a:xfrm>
          <a:prstGeom prst="rect">
            <a:avLst/>
          </a:prstGeom>
          <a:noFill/>
          <a:ln w="9525">
            <a:noFill/>
            <a:miter lim="800000"/>
            <a:headEnd/>
            <a:tailEnd/>
          </a:ln>
        </p:spPr>
      </p:pic>
      <p:sp>
        <p:nvSpPr>
          <p:cNvPr id="24581" name="Text Box 8"/>
          <p:cNvSpPr txBox="1">
            <a:spLocks noChangeArrowheads="1"/>
          </p:cNvSpPr>
          <p:nvPr/>
        </p:nvSpPr>
        <p:spPr bwMode="auto">
          <a:xfrm>
            <a:off x="5148263" y="5734050"/>
            <a:ext cx="3024187" cy="517525"/>
          </a:xfrm>
          <a:prstGeom prst="rect">
            <a:avLst/>
          </a:prstGeom>
          <a:noFill/>
          <a:ln w="9525">
            <a:noFill/>
            <a:miter lim="800000"/>
            <a:headEnd/>
            <a:tailEnd/>
          </a:ln>
        </p:spPr>
        <p:txBody>
          <a:bodyPr>
            <a:spAutoFit/>
          </a:bodyPr>
          <a:lstStyle/>
          <a:p>
            <a:pPr eaLnBrk="1" hangingPunct="1">
              <a:spcBef>
                <a:spcPct val="50000"/>
              </a:spcBef>
            </a:pPr>
            <a:r>
              <a:rPr lang="en-GB" sz="1400">
                <a:latin typeface="Arial" pitchFamily="34" charset="0"/>
              </a:rPr>
              <a:t>Adolf Hitler tours Paris after his successful invasion.</a:t>
            </a:r>
            <a:endParaRPr lang="en-US" sz="1400">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2" name="Rectangle 2"/>
          <p:cNvSpPr>
            <a:spLocks noGrp="1" noChangeArrowheads="1"/>
          </p:cNvSpPr>
          <p:nvPr>
            <p:ph type="title"/>
          </p:nvPr>
        </p:nvSpPr>
        <p:spPr/>
        <p:txBody>
          <a:bodyPr/>
          <a:lstStyle/>
          <a:p>
            <a:pPr eaLnBrk="1" hangingPunct="1">
              <a:defRPr/>
            </a:pPr>
            <a:r>
              <a:rPr lang="en-US" sz="4000" smtClean="0">
                <a:latin typeface="Georgia" pitchFamily="18" charset="0"/>
              </a:rPr>
              <a:t>Germany’s Attack in Europe</a:t>
            </a:r>
          </a:p>
        </p:txBody>
      </p:sp>
      <p:sp>
        <p:nvSpPr>
          <p:cNvPr id="670723" name="Rectangle 3"/>
          <p:cNvSpPr>
            <a:spLocks noGrp="1" noChangeArrowheads="1"/>
          </p:cNvSpPr>
          <p:nvPr>
            <p:ph type="body" sz="half" idx="1"/>
          </p:nvPr>
        </p:nvSpPr>
        <p:spPr/>
        <p:txBody>
          <a:bodyPr/>
          <a:lstStyle/>
          <a:p>
            <a:pPr eaLnBrk="1" hangingPunct="1">
              <a:defRPr/>
            </a:pPr>
            <a:r>
              <a:rPr lang="en-US" smtClean="0">
                <a:latin typeface="Verdana" pitchFamily="34" charset="0"/>
              </a:rPr>
              <a:t>Polish invasion</a:t>
            </a:r>
          </a:p>
          <a:p>
            <a:pPr lvl="1" eaLnBrk="1" hangingPunct="1">
              <a:defRPr/>
            </a:pPr>
            <a:r>
              <a:rPr lang="en-US" smtClean="0">
                <a:latin typeface="Verdana" pitchFamily="34" charset="0"/>
              </a:rPr>
              <a:t>Sept. 1, 1339</a:t>
            </a:r>
          </a:p>
          <a:p>
            <a:pPr lvl="1" eaLnBrk="1" hangingPunct="1">
              <a:defRPr/>
            </a:pPr>
            <a:r>
              <a:rPr lang="en-US" smtClean="0">
                <a:latin typeface="Verdana" pitchFamily="34" charset="0"/>
              </a:rPr>
              <a:t>Blitzkrieg</a:t>
            </a:r>
          </a:p>
          <a:p>
            <a:pPr lvl="1" eaLnBrk="1" hangingPunct="1">
              <a:defRPr/>
            </a:pPr>
            <a:r>
              <a:rPr lang="en-US" smtClean="0">
                <a:latin typeface="Verdana" pitchFamily="34" charset="0"/>
              </a:rPr>
              <a:t>Warsaw Ghetto</a:t>
            </a:r>
          </a:p>
        </p:txBody>
      </p:sp>
      <p:pic>
        <p:nvPicPr>
          <p:cNvPr id="25604" name="Picture 6" descr="blitzkrieg"/>
          <p:cNvPicPr>
            <a:picLocks noChangeAspect="1" noChangeArrowheads="1"/>
          </p:cNvPicPr>
          <p:nvPr>
            <p:ph sz="quarter" idx="2"/>
          </p:nvPr>
        </p:nvPicPr>
        <p:blipFill>
          <a:blip r:embed="rId2"/>
          <a:srcRect/>
          <a:stretch>
            <a:fillRect/>
          </a:stretch>
        </p:blipFill>
        <p:spPr>
          <a:xfrm>
            <a:off x="4114800" y="1752600"/>
            <a:ext cx="4454525" cy="4724400"/>
          </a:xfrm>
          <a:noFill/>
        </p:spPr>
      </p:pic>
      <p:sp>
        <p:nvSpPr>
          <p:cNvPr id="25605" name="Line 4"/>
          <p:cNvSpPr>
            <a:spLocks noChangeShapeType="1"/>
          </p:cNvSpPr>
          <p:nvPr/>
        </p:nvSpPr>
        <p:spPr bwMode="auto">
          <a:xfrm>
            <a:off x="228600" y="1295400"/>
            <a:ext cx="8686800" cy="0"/>
          </a:xfrm>
          <a:prstGeom prst="line">
            <a:avLst/>
          </a:prstGeom>
          <a:noFill/>
          <a:ln w="28575">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106" name="Rectangle 2"/>
          <p:cNvSpPr>
            <a:spLocks noGrp="1" noChangeArrowheads="1"/>
          </p:cNvSpPr>
          <p:nvPr>
            <p:ph type="title"/>
          </p:nvPr>
        </p:nvSpPr>
        <p:spPr/>
        <p:txBody>
          <a:bodyPr/>
          <a:lstStyle/>
          <a:p>
            <a:pPr eaLnBrk="1" hangingPunct="1">
              <a:defRPr/>
            </a:pPr>
            <a:r>
              <a:rPr lang="en-US" sz="4000" smtClean="0">
                <a:latin typeface="Georgia" pitchFamily="18" charset="0"/>
              </a:rPr>
              <a:t>Germany’s Attack in Europe</a:t>
            </a:r>
          </a:p>
        </p:txBody>
      </p:sp>
      <p:sp>
        <p:nvSpPr>
          <p:cNvPr id="687107" name="Rectangle 3"/>
          <p:cNvSpPr>
            <a:spLocks noGrp="1" noChangeArrowheads="1"/>
          </p:cNvSpPr>
          <p:nvPr>
            <p:ph type="body" sz="half" idx="1"/>
          </p:nvPr>
        </p:nvSpPr>
        <p:spPr>
          <a:xfrm>
            <a:off x="457200" y="1600200"/>
            <a:ext cx="5181600" cy="4953000"/>
          </a:xfrm>
        </p:spPr>
        <p:txBody>
          <a:bodyPr/>
          <a:lstStyle/>
          <a:p>
            <a:pPr eaLnBrk="1" hangingPunct="1">
              <a:defRPr/>
            </a:pPr>
            <a:r>
              <a:rPr lang="en-US" smtClean="0">
                <a:latin typeface="Verdana" pitchFamily="34" charset="0"/>
              </a:rPr>
              <a:t>Denmark, Holland</a:t>
            </a:r>
          </a:p>
          <a:p>
            <a:pPr eaLnBrk="1" hangingPunct="1">
              <a:defRPr/>
            </a:pPr>
            <a:r>
              <a:rPr lang="en-US" smtClean="0">
                <a:latin typeface="Verdana" pitchFamily="34" charset="0"/>
              </a:rPr>
              <a:t>Norway (Quisling)</a:t>
            </a:r>
          </a:p>
          <a:p>
            <a:pPr eaLnBrk="1" hangingPunct="1">
              <a:defRPr/>
            </a:pPr>
            <a:r>
              <a:rPr lang="en-US" smtClean="0">
                <a:latin typeface="Verdana" pitchFamily="34" charset="0"/>
              </a:rPr>
              <a:t>Belgium and France</a:t>
            </a:r>
          </a:p>
          <a:p>
            <a:pPr lvl="1" eaLnBrk="1" hangingPunct="1">
              <a:defRPr/>
            </a:pPr>
            <a:r>
              <a:rPr lang="en-US" smtClean="0">
                <a:latin typeface="Verdana" pitchFamily="34" charset="0"/>
              </a:rPr>
              <a:t>Dunkirk</a:t>
            </a:r>
          </a:p>
          <a:p>
            <a:pPr eaLnBrk="1" hangingPunct="1">
              <a:defRPr/>
            </a:pPr>
            <a:r>
              <a:rPr lang="en-US" smtClean="0">
                <a:latin typeface="Verdana" pitchFamily="34" charset="0"/>
              </a:rPr>
              <a:t>Britain</a:t>
            </a:r>
          </a:p>
          <a:p>
            <a:pPr lvl="1" eaLnBrk="1" hangingPunct="1">
              <a:defRPr/>
            </a:pPr>
            <a:r>
              <a:rPr lang="en-US" smtClean="0">
                <a:latin typeface="Verdana" pitchFamily="34" charset="0"/>
              </a:rPr>
              <a:t>Winston Churchill</a:t>
            </a:r>
          </a:p>
        </p:txBody>
      </p:sp>
      <p:sp>
        <p:nvSpPr>
          <p:cNvPr id="26628" name="Line 4"/>
          <p:cNvSpPr>
            <a:spLocks noChangeShapeType="1"/>
          </p:cNvSpPr>
          <p:nvPr/>
        </p:nvSpPr>
        <p:spPr bwMode="auto">
          <a:xfrm>
            <a:off x="228600" y="1295400"/>
            <a:ext cx="8686800" cy="0"/>
          </a:xfrm>
          <a:prstGeom prst="line">
            <a:avLst/>
          </a:prstGeom>
          <a:noFill/>
          <a:ln w="28575">
            <a:solidFill>
              <a:schemeClr val="tx1"/>
            </a:solidFill>
            <a:round/>
            <a:headEnd/>
            <a:tailEnd/>
          </a:ln>
        </p:spPr>
        <p:txBody>
          <a:bodyPr/>
          <a:lstStyle/>
          <a:p>
            <a:endParaRPr lang="en-US"/>
          </a:p>
        </p:txBody>
      </p:sp>
      <p:pic>
        <p:nvPicPr>
          <p:cNvPr id="26629" name="Picture 6" descr="record5"/>
          <p:cNvPicPr>
            <a:picLocks noChangeAspect="1" noChangeArrowheads="1"/>
          </p:cNvPicPr>
          <p:nvPr>
            <p:ph sz="half" idx="2"/>
          </p:nvPr>
        </p:nvPicPr>
        <p:blipFill>
          <a:blip r:embed="rId2"/>
          <a:srcRect/>
          <a:stretch>
            <a:fillRect/>
          </a:stretch>
        </p:blipFill>
        <p:spPr>
          <a:xfrm>
            <a:off x="5694363" y="1600200"/>
            <a:ext cx="3014662" cy="4800600"/>
          </a:xfr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ctrTitle"/>
          </p:nvPr>
        </p:nvSpPr>
        <p:spPr>
          <a:xfrm>
            <a:off x="684213" y="260350"/>
            <a:ext cx="7772400" cy="720725"/>
          </a:xfrm>
        </p:spPr>
        <p:txBody>
          <a:bodyPr/>
          <a:lstStyle/>
          <a:p>
            <a:pPr eaLnBrk="1" hangingPunct="1">
              <a:defRPr/>
            </a:pPr>
            <a:r>
              <a:rPr lang="en-GB" sz="4000" smtClean="0"/>
              <a:t>September 1940-May 1941: the Blitz</a:t>
            </a:r>
            <a:endParaRPr lang="en-US" sz="4000" smtClean="0"/>
          </a:p>
        </p:txBody>
      </p:sp>
      <p:sp>
        <p:nvSpPr>
          <p:cNvPr id="10245" name="Rectangle 5"/>
          <p:cNvSpPr>
            <a:spLocks noGrp="1" noChangeArrowheads="1"/>
          </p:cNvSpPr>
          <p:nvPr>
            <p:ph type="subTitle" idx="1"/>
          </p:nvPr>
        </p:nvSpPr>
        <p:spPr>
          <a:xfrm>
            <a:off x="3924300" y="1268413"/>
            <a:ext cx="4713288" cy="1752600"/>
          </a:xfrm>
        </p:spPr>
        <p:txBody>
          <a:bodyPr/>
          <a:lstStyle/>
          <a:p>
            <a:pPr algn="l" eaLnBrk="1" hangingPunct="1">
              <a:lnSpc>
                <a:spcPct val="80000"/>
              </a:lnSpc>
              <a:defRPr/>
            </a:pPr>
            <a:r>
              <a:rPr lang="en-GB" sz="2000" smtClean="0"/>
              <a:t>For the following nine months, the German air force (Luftwaffe) launched repeated bombing raids on British towns and cities. This was known as the BLITZ and was an attempt to bomb Britain into submission.</a:t>
            </a:r>
            <a:endParaRPr lang="en-US" sz="2000" smtClean="0"/>
          </a:p>
        </p:txBody>
      </p:sp>
      <p:pic>
        <p:nvPicPr>
          <p:cNvPr id="27652" name="Picture 7" descr="200px-Surreydocks1941"/>
          <p:cNvPicPr>
            <a:picLocks noChangeAspect="1" noChangeArrowheads="1"/>
          </p:cNvPicPr>
          <p:nvPr/>
        </p:nvPicPr>
        <p:blipFill>
          <a:blip r:embed="rId2"/>
          <a:srcRect/>
          <a:stretch>
            <a:fillRect/>
          </a:stretch>
        </p:blipFill>
        <p:spPr bwMode="auto">
          <a:xfrm>
            <a:off x="468313" y="1268413"/>
            <a:ext cx="2963862" cy="3600450"/>
          </a:xfrm>
          <a:prstGeom prst="rect">
            <a:avLst/>
          </a:prstGeom>
          <a:noFill/>
          <a:ln w="9525">
            <a:noFill/>
            <a:miter lim="800000"/>
            <a:headEnd/>
            <a:tailEnd/>
          </a:ln>
        </p:spPr>
      </p:pic>
      <p:pic>
        <p:nvPicPr>
          <p:cNvPr id="27653" name="Picture 9" descr="blitz"/>
          <p:cNvPicPr>
            <a:picLocks noChangeAspect="1" noChangeArrowheads="1"/>
          </p:cNvPicPr>
          <p:nvPr/>
        </p:nvPicPr>
        <p:blipFill>
          <a:blip r:embed="rId3"/>
          <a:srcRect/>
          <a:stretch>
            <a:fillRect/>
          </a:stretch>
        </p:blipFill>
        <p:spPr bwMode="auto">
          <a:xfrm>
            <a:off x="4140200" y="3068638"/>
            <a:ext cx="4000500" cy="3246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ctrTitle"/>
          </p:nvPr>
        </p:nvSpPr>
        <p:spPr>
          <a:xfrm>
            <a:off x="611188" y="333375"/>
            <a:ext cx="7772400" cy="863600"/>
          </a:xfrm>
        </p:spPr>
        <p:txBody>
          <a:bodyPr/>
          <a:lstStyle/>
          <a:p>
            <a:pPr eaLnBrk="1" hangingPunct="1">
              <a:defRPr/>
            </a:pPr>
            <a:r>
              <a:rPr lang="en-GB" sz="3600" smtClean="0"/>
              <a:t>Operation Barbarossa, June 1941</a:t>
            </a:r>
            <a:endParaRPr lang="en-US" sz="3600" smtClean="0"/>
          </a:p>
        </p:txBody>
      </p:sp>
      <p:sp>
        <p:nvSpPr>
          <p:cNvPr id="12293" name="Rectangle 5"/>
          <p:cNvSpPr>
            <a:spLocks noGrp="1" noChangeArrowheads="1"/>
          </p:cNvSpPr>
          <p:nvPr>
            <p:ph type="subTitle" idx="1"/>
          </p:nvPr>
        </p:nvSpPr>
        <p:spPr>
          <a:xfrm>
            <a:off x="827088" y="4868863"/>
            <a:ext cx="6832600" cy="1752600"/>
          </a:xfrm>
        </p:spPr>
        <p:txBody>
          <a:bodyPr/>
          <a:lstStyle/>
          <a:p>
            <a:pPr algn="l" eaLnBrk="1" hangingPunct="1">
              <a:lnSpc>
                <a:spcPct val="80000"/>
              </a:lnSpc>
              <a:defRPr/>
            </a:pPr>
            <a:r>
              <a:rPr lang="en-GB" sz="1800" smtClean="0"/>
              <a:t>But in May, 1941, Hitler ordered a change of tactics. He decided to halt the bombing of Britain and launch an attack against Russia. He betrayed Stalin and ignored the promises he had made.</a:t>
            </a:r>
          </a:p>
          <a:p>
            <a:pPr algn="l" eaLnBrk="1" hangingPunct="1">
              <a:lnSpc>
                <a:spcPct val="80000"/>
              </a:lnSpc>
              <a:defRPr/>
            </a:pPr>
            <a:endParaRPr lang="en-GB" sz="1800" smtClean="0"/>
          </a:p>
          <a:p>
            <a:pPr algn="l" eaLnBrk="1" hangingPunct="1">
              <a:lnSpc>
                <a:spcPct val="80000"/>
              </a:lnSpc>
              <a:defRPr/>
            </a:pPr>
            <a:r>
              <a:rPr lang="en-GB" sz="1800" smtClean="0"/>
              <a:t>This was a bold move that would prove to be an important turning point in the War.</a:t>
            </a:r>
            <a:endParaRPr lang="en-US" sz="1800" smtClean="0"/>
          </a:p>
        </p:txBody>
      </p:sp>
      <p:pic>
        <p:nvPicPr>
          <p:cNvPr id="28676" name="Picture 7" descr="166490390_24961301a2"/>
          <p:cNvPicPr>
            <a:picLocks noChangeAspect="1" noChangeArrowheads="1"/>
          </p:cNvPicPr>
          <p:nvPr/>
        </p:nvPicPr>
        <p:blipFill>
          <a:blip r:embed="rId2"/>
          <a:srcRect/>
          <a:stretch>
            <a:fillRect/>
          </a:stretch>
        </p:blipFill>
        <p:spPr bwMode="auto">
          <a:xfrm>
            <a:off x="1547813" y="1284288"/>
            <a:ext cx="5472112" cy="3379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1"/>
          </p:nvPr>
        </p:nvSpPr>
        <p:spPr>
          <a:noFill/>
        </p:spPr>
        <p:txBody>
          <a:bodyPr/>
          <a:lstStyle/>
          <a:p>
            <a:fld id="{033B8D73-8EFD-4391-8990-C71835B225F0}" type="slidenum">
              <a:rPr lang="en-US" altLang="en-US">
                <a:latin typeface="Arial" pitchFamily="34" charset="0"/>
              </a:rPr>
              <a:pPr/>
              <a:t>25</a:t>
            </a:fld>
            <a:endParaRPr lang="en-US" altLang="en-US">
              <a:latin typeface="Arial" pitchFamily="34" charset="0"/>
            </a:endParaRPr>
          </a:p>
        </p:txBody>
      </p:sp>
      <p:sp>
        <p:nvSpPr>
          <p:cNvPr id="36867" name="Rectangle 3"/>
          <p:cNvSpPr>
            <a:spLocks noGrp="1" noChangeArrowheads="1"/>
          </p:cNvSpPr>
          <p:nvPr>
            <p:ph type="title"/>
          </p:nvPr>
        </p:nvSpPr>
        <p:spPr/>
        <p:txBody>
          <a:bodyPr/>
          <a:lstStyle/>
          <a:p>
            <a:pPr eaLnBrk="1" hangingPunct="1">
              <a:defRPr/>
            </a:pPr>
            <a:r>
              <a:rPr lang="en-US" altLang="en-US" smtClean="0">
                <a:solidFill>
                  <a:schemeClr val="accent2"/>
                </a:solidFill>
                <a:latin typeface="Tahoma" pitchFamily="34" charset="0"/>
              </a:rPr>
              <a:t>Quick Facts (write 2-3)</a:t>
            </a:r>
          </a:p>
        </p:txBody>
      </p:sp>
      <p:sp>
        <p:nvSpPr>
          <p:cNvPr id="29700" name="Text Box 9"/>
          <p:cNvSpPr txBox="1">
            <a:spLocks noChangeArrowheads="1"/>
          </p:cNvSpPr>
          <p:nvPr/>
        </p:nvSpPr>
        <p:spPr bwMode="auto">
          <a:xfrm>
            <a:off x="1752600" y="1119188"/>
            <a:ext cx="2711450" cy="579437"/>
          </a:xfrm>
          <a:prstGeom prst="rect">
            <a:avLst/>
          </a:prstGeom>
          <a:noFill/>
          <a:ln w="9525">
            <a:noFill/>
            <a:miter lim="800000"/>
            <a:headEnd/>
            <a:tailEnd/>
          </a:ln>
        </p:spPr>
        <p:txBody>
          <a:bodyPr wrap="none">
            <a:spAutoFit/>
          </a:bodyPr>
          <a:lstStyle/>
          <a:p>
            <a:pPr>
              <a:tabLst>
                <a:tab pos="838200" algn="l"/>
              </a:tabLst>
            </a:pPr>
            <a:r>
              <a:rPr lang="en-US" sz="3200" b="1">
                <a:solidFill>
                  <a:srgbClr val="DD2140"/>
                </a:solidFill>
              </a:rPr>
              <a:t>A. War Costs</a:t>
            </a:r>
          </a:p>
        </p:txBody>
      </p:sp>
      <p:sp>
        <p:nvSpPr>
          <p:cNvPr id="36874" name="Text Box 10"/>
          <p:cNvSpPr txBox="1">
            <a:spLocks noChangeArrowheads="1"/>
          </p:cNvSpPr>
          <p:nvPr/>
        </p:nvSpPr>
        <p:spPr bwMode="auto">
          <a:xfrm>
            <a:off x="2209800" y="1752600"/>
            <a:ext cx="6400800" cy="1187450"/>
          </a:xfrm>
          <a:prstGeom prst="rect">
            <a:avLst/>
          </a:prstGeom>
          <a:noFill/>
          <a:ln w="9525">
            <a:noFill/>
            <a:miter lim="800000"/>
            <a:headEnd/>
            <a:tailEnd/>
          </a:ln>
        </p:spPr>
        <p:txBody>
          <a:bodyPr>
            <a:spAutoFit/>
          </a:bodyPr>
          <a:lstStyle/>
          <a:p>
            <a:pPr marL="457200" indent="-457200">
              <a:buFontTx/>
              <a:buAutoNum type="arabicPeriod"/>
              <a:tabLst>
                <a:tab pos="838200" algn="l"/>
              </a:tabLst>
            </a:pPr>
            <a:r>
              <a:rPr lang="en-US"/>
              <a:t>US Debt 1940 - $9 billion</a:t>
            </a:r>
            <a:br>
              <a:rPr lang="en-US"/>
            </a:br>
            <a:r>
              <a:rPr lang="en-US"/>
              <a:t>US Debt 1945 - $98 billion</a:t>
            </a:r>
          </a:p>
          <a:p>
            <a:pPr marL="457200" indent="-457200">
              <a:buFontTx/>
              <a:buAutoNum type="arabicPeriod"/>
              <a:tabLst>
                <a:tab pos="838200" algn="l"/>
              </a:tabLst>
            </a:pPr>
            <a:endParaRPr lang="en-US"/>
          </a:p>
        </p:txBody>
      </p:sp>
      <p:sp>
        <p:nvSpPr>
          <p:cNvPr id="36882" name="Text Box 18"/>
          <p:cNvSpPr txBox="1">
            <a:spLocks noChangeArrowheads="1"/>
          </p:cNvSpPr>
          <p:nvPr/>
        </p:nvSpPr>
        <p:spPr bwMode="auto">
          <a:xfrm>
            <a:off x="2286000" y="2667000"/>
            <a:ext cx="5791200" cy="1735138"/>
          </a:xfrm>
          <a:prstGeom prst="rect">
            <a:avLst/>
          </a:prstGeom>
          <a:noFill/>
          <a:ln w="9525">
            <a:noFill/>
            <a:miter lim="800000"/>
            <a:headEnd/>
            <a:tailEnd/>
          </a:ln>
        </p:spPr>
        <p:txBody>
          <a:bodyPr>
            <a:spAutoFit/>
          </a:bodyPr>
          <a:lstStyle/>
          <a:p>
            <a:pPr marL="404813" indent="-404813"/>
            <a:r>
              <a:rPr lang="en-US"/>
              <a:t>The war cost $330 billion -- </a:t>
            </a:r>
            <a:r>
              <a:rPr lang="en-US" b="1" u="sng"/>
              <a:t>10 times</a:t>
            </a:r>
            <a:r>
              <a:rPr lang="en-US"/>
              <a:t> the cost of WWI &amp; as much as </a:t>
            </a:r>
            <a:r>
              <a:rPr lang="en-US" i="1"/>
              <a:t>all</a:t>
            </a:r>
            <a:r>
              <a:rPr lang="en-US"/>
              <a:t> previous federal spending since 1776</a:t>
            </a:r>
          </a:p>
          <a:p>
            <a:pPr marL="404813" indent="-404813" algn="ctr"/>
            <a:endParaRPr lang="en-US">
              <a:latin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5"/>
          <p:cNvSpPr>
            <a:spLocks noGrp="1"/>
          </p:cNvSpPr>
          <p:nvPr>
            <p:ph type="sldNum" sz="quarter" idx="11"/>
          </p:nvPr>
        </p:nvSpPr>
        <p:spPr>
          <a:noFill/>
        </p:spPr>
        <p:txBody>
          <a:bodyPr/>
          <a:lstStyle/>
          <a:p>
            <a:fld id="{6426532E-36FC-47F8-9E2E-0262AC5F5C4C}" type="slidenum">
              <a:rPr lang="en-US" altLang="en-US">
                <a:latin typeface="Arial" pitchFamily="34" charset="0"/>
              </a:rPr>
              <a:pPr/>
              <a:t>26</a:t>
            </a:fld>
            <a:endParaRPr lang="en-US" altLang="en-US">
              <a:latin typeface="Arial" pitchFamily="34" charset="0"/>
            </a:endParaRPr>
          </a:p>
        </p:txBody>
      </p:sp>
      <p:sp>
        <p:nvSpPr>
          <p:cNvPr id="69634" name="Rectangle 2"/>
          <p:cNvSpPr>
            <a:spLocks noGrp="1" noChangeArrowheads="1"/>
          </p:cNvSpPr>
          <p:nvPr>
            <p:ph type="title"/>
          </p:nvPr>
        </p:nvSpPr>
        <p:spPr/>
        <p:txBody>
          <a:bodyPr/>
          <a:lstStyle/>
          <a:p>
            <a:pPr eaLnBrk="1" hangingPunct="1">
              <a:defRPr/>
            </a:pPr>
            <a:r>
              <a:rPr lang="en-US" altLang="en-US" smtClean="0">
                <a:solidFill>
                  <a:schemeClr val="accent2"/>
                </a:solidFill>
                <a:latin typeface="Tahoma" pitchFamily="34" charset="0"/>
              </a:rPr>
              <a:t>Quick Facts (write 2-3)</a:t>
            </a:r>
          </a:p>
        </p:txBody>
      </p:sp>
      <p:sp>
        <p:nvSpPr>
          <p:cNvPr id="30724" name="Text Box 3"/>
          <p:cNvSpPr txBox="1">
            <a:spLocks noChangeArrowheads="1"/>
          </p:cNvSpPr>
          <p:nvPr/>
        </p:nvSpPr>
        <p:spPr bwMode="auto">
          <a:xfrm>
            <a:off x="1676400" y="1219200"/>
            <a:ext cx="3505200" cy="579438"/>
          </a:xfrm>
          <a:prstGeom prst="rect">
            <a:avLst/>
          </a:prstGeom>
          <a:noFill/>
          <a:ln w="9525">
            <a:noFill/>
            <a:miter lim="800000"/>
            <a:headEnd/>
            <a:tailEnd/>
          </a:ln>
        </p:spPr>
        <p:txBody>
          <a:bodyPr>
            <a:spAutoFit/>
          </a:bodyPr>
          <a:lstStyle/>
          <a:p>
            <a:pPr>
              <a:tabLst>
                <a:tab pos="838200" algn="l"/>
              </a:tabLst>
            </a:pPr>
            <a:r>
              <a:rPr lang="en-US" sz="3200" b="1">
                <a:solidFill>
                  <a:srgbClr val="DD2140"/>
                </a:solidFill>
              </a:rPr>
              <a:t>B. Human Costs</a:t>
            </a:r>
          </a:p>
        </p:txBody>
      </p:sp>
      <p:sp>
        <p:nvSpPr>
          <p:cNvPr id="69636" name="Text Box 4"/>
          <p:cNvSpPr txBox="1">
            <a:spLocks noChangeArrowheads="1"/>
          </p:cNvSpPr>
          <p:nvPr/>
        </p:nvSpPr>
        <p:spPr bwMode="auto">
          <a:xfrm>
            <a:off x="2232025" y="1724025"/>
            <a:ext cx="5616575" cy="1127125"/>
          </a:xfrm>
          <a:prstGeom prst="rect">
            <a:avLst/>
          </a:prstGeom>
          <a:noFill/>
          <a:ln w="9525">
            <a:noFill/>
            <a:miter lim="800000"/>
            <a:headEnd/>
            <a:tailEnd/>
          </a:ln>
        </p:spPr>
        <p:txBody>
          <a:bodyPr>
            <a:spAutoFit/>
          </a:bodyPr>
          <a:lstStyle/>
          <a:p>
            <a:pPr marL="457200" indent="-457200">
              <a:buFontTx/>
              <a:buAutoNum type="arabicPeriod"/>
              <a:tabLst>
                <a:tab pos="838200" algn="l"/>
              </a:tabLst>
            </a:pPr>
            <a:r>
              <a:rPr lang="en-US" b="1" u="sng"/>
              <a:t>50 million</a:t>
            </a:r>
            <a:r>
              <a:rPr lang="en-US"/>
              <a:t> people died (compared to 15 million in WWI)</a:t>
            </a:r>
            <a:br>
              <a:rPr lang="en-US"/>
            </a:br>
            <a:endParaRPr lang="en-US" sz="2000"/>
          </a:p>
        </p:txBody>
      </p:sp>
      <p:sp>
        <p:nvSpPr>
          <p:cNvPr id="69638" name="Text Box 6"/>
          <p:cNvSpPr txBox="1">
            <a:spLocks noChangeArrowheads="1"/>
          </p:cNvSpPr>
          <p:nvPr/>
        </p:nvSpPr>
        <p:spPr bwMode="auto">
          <a:xfrm>
            <a:off x="2349500" y="2590800"/>
            <a:ext cx="6224588" cy="457200"/>
          </a:xfrm>
          <a:prstGeom prst="rect">
            <a:avLst/>
          </a:prstGeom>
          <a:noFill/>
          <a:ln w="25400">
            <a:noFill/>
            <a:miter lim="800000"/>
            <a:headEnd/>
            <a:tailEnd/>
          </a:ln>
        </p:spPr>
        <p:txBody>
          <a:bodyPr wrap="none" anchor="ctr">
            <a:spAutoFit/>
          </a:bodyPr>
          <a:lstStyle/>
          <a:p>
            <a:pPr marL="339725" indent="-339725"/>
            <a:r>
              <a:rPr lang="en-US"/>
              <a:t>21.3 million Russians (7.7 million civilians)</a:t>
            </a:r>
          </a:p>
        </p:txBody>
      </p:sp>
      <p:sp>
        <p:nvSpPr>
          <p:cNvPr id="69639" name="Text Box 7"/>
          <p:cNvSpPr txBox="1">
            <a:spLocks noChangeArrowheads="1"/>
          </p:cNvSpPr>
          <p:nvPr/>
        </p:nvSpPr>
        <p:spPr bwMode="auto">
          <a:xfrm>
            <a:off x="2349500" y="3290888"/>
            <a:ext cx="6794500" cy="822325"/>
          </a:xfrm>
          <a:prstGeom prst="rect">
            <a:avLst/>
          </a:prstGeom>
          <a:noFill/>
          <a:ln w="25400">
            <a:noFill/>
            <a:miter lim="800000"/>
            <a:headEnd/>
            <a:tailEnd/>
          </a:ln>
        </p:spPr>
        <p:txBody>
          <a:bodyPr wrap="none" anchor="ctr">
            <a:spAutoFit/>
          </a:bodyPr>
          <a:lstStyle/>
          <a:p>
            <a:pPr marL="339725" indent="-339725"/>
            <a:r>
              <a:rPr lang="en-US"/>
              <a:t>11 million died as a result of the HOLOCAUST</a:t>
            </a:r>
            <a:br>
              <a:rPr lang="en-US"/>
            </a:br>
            <a:r>
              <a:rPr lang="en-US"/>
              <a:t>(6 million Jews + 5 million others)</a:t>
            </a:r>
            <a:endParaRPr lang="en-US">
              <a:latin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1"/>
          </p:nvPr>
        </p:nvSpPr>
        <p:spPr>
          <a:noFill/>
        </p:spPr>
        <p:txBody>
          <a:bodyPr/>
          <a:lstStyle/>
          <a:p>
            <a:fld id="{BE747D9F-0BF8-4E1B-97BB-0037140794B5}" type="slidenum">
              <a:rPr lang="en-US" altLang="en-US">
                <a:latin typeface="Arial" pitchFamily="34" charset="0"/>
              </a:rPr>
              <a:pPr/>
              <a:t>27</a:t>
            </a:fld>
            <a:endParaRPr lang="en-US" altLang="en-US">
              <a:latin typeface="Arial" pitchFamily="34" charset="0"/>
            </a:endParaRPr>
          </a:p>
        </p:txBody>
      </p:sp>
      <p:sp>
        <p:nvSpPr>
          <p:cNvPr id="41986" name="Rectangle 2"/>
          <p:cNvSpPr>
            <a:spLocks noGrp="1" noChangeArrowheads="1"/>
          </p:cNvSpPr>
          <p:nvPr>
            <p:ph type="title"/>
          </p:nvPr>
        </p:nvSpPr>
        <p:spPr/>
        <p:txBody>
          <a:bodyPr/>
          <a:lstStyle/>
          <a:p>
            <a:pPr eaLnBrk="1" hangingPunct="1">
              <a:defRPr/>
            </a:pPr>
            <a:r>
              <a:rPr lang="en-US" altLang="en-US" smtClean="0">
                <a:solidFill>
                  <a:schemeClr val="accent2"/>
                </a:solidFill>
                <a:latin typeface="Tahoma" pitchFamily="34" charset="0"/>
              </a:rPr>
              <a:t>When?</a:t>
            </a:r>
            <a:endParaRPr lang="en-US" altLang="en-US" sz="3400" smtClean="0">
              <a:solidFill>
                <a:schemeClr val="accent2"/>
              </a:solidFill>
              <a:latin typeface="Tahoma" pitchFamily="34" charset="0"/>
            </a:endParaRPr>
          </a:p>
        </p:txBody>
      </p:sp>
      <p:sp>
        <p:nvSpPr>
          <p:cNvPr id="31748" name="Line 23"/>
          <p:cNvSpPr>
            <a:spLocks noChangeShapeType="1"/>
          </p:cNvSpPr>
          <p:nvPr/>
        </p:nvSpPr>
        <p:spPr bwMode="auto">
          <a:xfrm>
            <a:off x="1905000" y="3124200"/>
            <a:ext cx="0" cy="1028700"/>
          </a:xfrm>
          <a:prstGeom prst="line">
            <a:avLst/>
          </a:prstGeom>
          <a:noFill/>
          <a:ln w="25400">
            <a:solidFill>
              <a:schemeClr val="tx1"/>
            </a:solidFill>
            <a:round/>
            <a:headEnd/>
            <a:tailEnd/>
          </a:ln>
        </p:spPr>
        <p:txBody>
          <a:bodyPr/>
          <a:lstStyle/>
          <a:p>
            <a:endParaRPr lang="en-US"/>
          </a:p>
        </p:txBody>
      </p:sp>
      <p:sp>
        <p:nvSpPr>
          <p:cNvPr id="31749" name="Line 26"/>
          <p:cNvSpPr>
            <a:spLocks noChangeShapeType="1"/>
          </p:cNvSpPr>
          <p:nvPr/>
        </p:nvSpPr>
        <p:spPr bwMode="auto">
          <a:xfrm>
            <a:off x="2209800" y="3124200"/>
            <a:ext cx="0" cy="1028700"/>
          </a:xfrm>
          <a:prstGeom prst="line">
            <a:avLst/>
          </a:prstGeom>
          <a:noFill/>
          <a:ln w="25400">
            <a:solidFill>
              <a:schemeClr val="tx1"/>
            </a:solidFill>
            <a:round/>
            <a:headEnd/>
            <a:tailEnd/>
          </a:ln>
        </p:spPr>
        <p:txBody>
          <a:bodyPr/>
          <a:lstStyle/>
          <a:p>
            <a:endParaRPr lang="en-US"/>
          </a:p>
        </p:txBody>
      </p:sp>
      <p:sp>
        <p:nvSpPr>
          <p:cNvPr id="31750" name="Text Box 27"/>
          <p:cNvSpPr txBox="1">
            <a:spLocks noChangeArrowheads="1"/>
          </p:cNvSpPr>
          <p:nvPr/>
        </p:nvSpPr>
        <p:spPr bwMode="auto">
          <a:xfrm>
            <a:off x="1524000" y="2590800"/>
            <a:ext cx="749300" cy="396875"/>
          </a:xfrm>
          <a:prstGeom prst="rect">
            <a:avLst/>
          </a:prstGeom>
          <a:noFill/>
          <a:ln w="9525">
            <a:noFill/>
            <a:miter lim="800000"/>
            <a:headEnd/>
            <a:tailEnd/>
          </a:ln>
        </p:spPr>
        <p:txBody>
          <a:bodyPr wrap="none">
            <a:spAutoFit/>
          </a:bodyPr>
          <a:lstStyle/>
          <a:p>
            <a:pPr algn="ctr">
              <a:tabLst>
                <a:tab pos="838200" algn="l"/>
              </a:tabLst>
            </a:pPr>
            <a:r>
              <a:rPr lang="en-US" sz="2000"/>
              <a:t>1939</a:t>
            </a:r>
          </a:p>
        </p:txBody>
      </p:sp>
      <p:sp>
        <p:nvSpPr>
          <p:cNvPr id="42012" name="Text Box 28"/>
          <p:cNvSpPr txBox="1">
            <a:spLocks noChangeArrowheads="1"/>
          </p:cNvSpPr>
          <p:nvPr/>
        </p:nvSpPr>
        <p:spPr bwMode="auto">
          <a:xfrm>
            <a:off x="1295400" y="4292600"/>
            <a:ext cx="1295400" cy="2044700"/>
          </a:xfrm>
          <a:prstGeom prst="rect">
            <a:avLst/>
          </a:prstGeom>
          <a:noFill/>
          <a:ln w="9525">
            <a:noFill/>
            <a:miter lim="800000"/>
            <a:headEnd/>
            <a:tailEnd/>
          </a:ln>
        </p:spPr>
        <p:txBody>
          <a:bodyPr>
            <a:spAutoFit/>
          </a:bodyPr>
          <a:lstStyle/>
          <a:p>
            <a:pPr algn="ctr">
              <a:tabLst>
                <a:tab pos="838200" algn="l"/>
              </a:tabLst>
            </a:pPr>
            <a:r>
              <a:rPr lang="en-US" sz="2000" b="1"/>
              <a:t>Sept.1</a:t>
            </a:r>
            <a:r>
              <a:rPr lang="en-US"/>
              <a:t> - Germany invades Poland (official start to the war</a:t>
            </a:r>
            <a:r>
              <a:rPr lang="en-US" sz="1600"/>
              <a:t>)</a:t>
            </a:r>
            <a:endParaRPr lang="en-US"/>
          </a:p>
        </p:txBody>
      </p:sp>
      <p:sp>
        <p:nvSpPr>
          <p:cNvPr id="31752" name="Line 29"/>
          <p:cNvSpPr>
            <a:spLocks noChangeShapeType="1"/>
          </p:cNvSpPr>
          <p:nvPr/>
        </p:nvSpPr>
        <p:spPr bwMode="auto">
          <a:xfrm>
            <a:off x="4343400" y="3124200"/>
            <a:ext cx="0" cy="1028700"/>
          </a:xfrm>
          <a:prstGeom prst="line">
            <a:avLst/>
          </a:prstGeom>
          <a:noFill/>
          <a:ln w="25400">
            <a:solidFill>
              <a:schemeClr val="tx1"/>
            </a:solidFill>
            <a:round/>
            <a:headEnd/>
            <a:tailEnd/>
          </a:ln>
        </p:spPr>
        <p:txBody>
          <a:bodyPr/>
          <a:lstStyle/>
          <a:p>
            <a:endParaRPr lang="en-US"/>
          </a:p>
        </p:txBody>
      </p:sp>
      <p:sp>
        <p:nvSpPr>
          <p:cNvPr id="42015" name="Text Box 31"/>
          <p:cNvSpPr txBox="1">
            <a:spLocks noChangeArrowheads="1"/>
          </p:cNvSpPr>
          <p:nvPr/>
        </p:nvSpPr>
        <p:spPr bwMode="auto">
          <a:xfrm>
            <a:off x="2590800" y="4267200"/>
            <a:ext cx="1295400" cy="2593975"/>
          </a:xfrm>
          <a:prstGeom prst="rect">
            <a:avLst/>
          </a:prstGeom>
          <a:noFill/>
          <a:ln w="9525">
            <a:noFill/>
            <a:miter lim="800000"/>
            <a:headEnd/>
            <a:tailEnd/>
          </a:ln>
        </p:spPr>
        <p:txBody>
          <a:bodyPr>
            <a:spAutoFit/>
          </a:bodyPr>
          <a:lstStyle/>
          <a:p>
            <a:pPr algn="ctr">
              <a:tabLst>
                <a:tab pos="838200" algn="l"/>
              </a:tabLst>
            </a:pPr>
            <a:r>
              <a:rPr lang="en-US" sz="2000" b="1"/>
              <a:t>Sept. 3</a:t>
            </a:r>
            <a:r>
              <a:rPr lang="en-US"/>
              <a:t> -Britain &amp; France declare war on Germany</a:t>
            </a:r>
          </a:p>
          <a:p>
            <a:pPr>
              <a:tabLst>
                <a:tab pos="838200" algn="l"/>
              </a:tabLst>
            </a:pPr>
            <a:endParaRPr lang="en-US"/>
          </a:p>
          <a:p>
            <a:pPr>
              <a:tabLst>
                <a:tab pos="838200" algn="l"/>
              </a:tabLst>
            </a:pPr>
            <a:endParaRPr lang="en-US" sz="1600"/>
          </a:p>
          <a:p>
            <a:pPr>
              <a:tabLst>
                <a:tab pos="838200" algn="l"/>
              </a:tabLst>
            </a:pPr>
            <a:endParaRPr lang="en-US" sz="2000"/>
          </a:p>
        </p:txBody>
      </p:sp>
      <p:sp>
        <p:nvSpPr>
          <p:cNvPr id="31754" name="Line 32"/>
          <p:cNvSpPr>
            <a:spLocks noChangeShapeType="1"/>
          </p:cNvSpPr>
          <p:nvPr/>
        </p:nvSpPr>
        <p:spPr bwMode="auto">
          <a:xfrm>
            <a:off x="1371600" y="3352800"/>
            <a:ext cx="7620000" cy="0"/>
          </a:xfrm>
          <a:prstGeom prst="line">
            <a:avLst/>
          </a:prstGeom>
          <a:noFill/>
          <a:ln w="9525">
            <a:solidFill>
              <a:schemeClr val="tx1"/>
            </a:solidFill>
            <a:round/>
            <a:headEnd/>
            <a:tailEnd/>
          </a:ln>
        </p:spPr>
        <p:txBody>
          <a:bodyPr wrap="none" anchor="ctr"/>
          <a:lstStyle/>
          <a:p>
            <a:endParaRPr lang="en-US"/>
          </a:p>
        </p:txBody>
      </p:sp>
      <p:sp>
        <p:nvSpPr>
          <p:cNvPr id="31755" name="Line 34"/>
          <p:cNvSpPr>
            <a:spLocks noChangeShapeType="1"/>
          </p:cNvSpPr>
          <p:nvPr/>
        </p:nvSpPr>
        <p:spPr bwMode="auto">
          <a:xfrm flipH="1" flipV="1">
            <a:off x="2286000" y="4038600"/>
            <a:ext cx="685800" cy="228600"/>
          </a:xfrm>
          <a:prstGeom prst="line">
            <a:avLst/>
          </a:prstGeom>
          <a:noFill/>
          <a:ln w="9525">
            <a:solidFill>
              <a:schemeClr val="tx1"/>
            </a:solidFill>
            <a:round/>
            <a:headEnd/>
            <a:tailEnd type="triangle" w="med" len="med"/>
          </a:ln>
        </p:spPr>
        <p:txBody>
          <a:bodyPr wrap="none" anchor="ctr"/>
          <a:lstStyle/>
          <a:p>
            <a:endParaRPr lang="en-US"/>
          </a:p>
        </p:txBody>
      </p:sp>
      <p:sp>
        <p:nvSpPr>
          <p:cNvPr id="31756" name="Line 35"/>
          <p:cNvSpPr>
            <a:spLocks noChangeShapeType="1"/>
          </p:cNvSpPr>
          <p:nvPr/>
        </p:nvSpPr>
        <p:spPr bwMode="auto">
          <a:xfrm>
            <a:off x="8458200" y="3124200"/>
            <a:ext cx="0" cy="1028700"/>
          </a:xfrm>
          <a:prstGeom prst="line">
            <a:avLst/>
          </a:prstGeom>
          <a:noFill/>
          <a:ln w="25400">
            <a:solidFill>
              <a:schemeClr val="tx1"/>
            </a:solidFill>
            <a:round/>
            <a:headEnd/>
            <a:tailEnd/>
          </a:ln>
        </p:spPr>
        <p:txBody>
          <a:bodyPr/>
          <a:lstStyle/>
          <a:p>
            <a:endParaRPr lang="en-US"/>
          </a:p>
        </p:txBody>
      </p:sp>
      <p:sp>
        <p:nvSpPr>
          <p:cNvPr id="42021" name="Text Box 37"/>
          <p:cNvSpPr txBox="1">
            <a:spLocks noChangeArrowheads="1"/>
          </p:cNvSpPr>
          <p:nvPr/>
        </p:nvSpPr>
        <p:spPr bwMode="auto">
          <a:xfrm>
            <a:off x="3886200" y="4267200"/>
            <a:ext cx="1600200" cy="1495425"/>
          </a:xfrm>
          <a:prstGeom prst="rect">
            <a:avLst/>
          </a:prstGeom>
          <a:noFill/>
          <a:ln w="9525">
            <a:noFill/>
            <a:miter lim="800000"/>
            <a:headEnd/>
            <a:tailEnd/>
          </a:ln>
        </p:spPr>
        <p:txBody>
          <a:bodyPr>
            <a:spAutoFit/>
          </a:bodyPr>
          <a:lstStyle/>
          <a:p>
            <a:pPr algn="ctr">
              <a:tabLst>
                <a:tab pos="838200" algn="l"/>
              </a:tabLst>
            </a:pPr>
            <a:r>
              <a:rPr lang="en-US" sz="2000" b="1"/>
              <a:t>Dec. 7</a:t>
            </a:r>
            <a:r>
              <a:rPr lang="en-US"/>
              <a:t> – Japan bombs Pearl Harbor; US enters the War</a:t>
            </a:r>
            <a:endParaRPr lang="en-US" sz="2000"/>
          </a:p>
        </p:txBody>
      </p:sp>
      <p:sp>
        <p:nvSpPr>
          <p:cNvPr id="31758" name="Text Box 38"/>
          <p:cNvSpPr txBox="1">
            <a:spLocks noChangeArrowheads="1"/>
          </p:cNvSpPr>
          <p:nvPr/>
        </p:nvSpPr>
        <p:spPr bwMode="auto">
          <a:xfrm>
            <a:off x="3962400" y="2667000"/>
            <a:ext cx="749300" cy="396875"/>
          </a:xfrm>
          <a:prstGeom prst="rect">
            <a:avLst/>
          </a:prstGeom>
          <a:noFill/>
          <a:ln w="9525">
            <a:noFill/>
            <a:miter lim="800000"/>
            <a:headEnd/>
            <a:tailEnd/>
          </a:ln>
        </p:spPr>
        <p:txBody>
          <a:bodyPr wrap="none">
            <a:spAutoFit/>
          </a:bodyPr>
          <a:lstStyle/>
          <a:p>
            <a:pPr algn="ctr">
              <a:tabLst>
                <a:tab pos="838200" algn="l"/>
              </a:tabLst>
            </a:pPr>
            <a:r>
              <a:rPr lang="en-US" sz="2000"/>
              <a:t>1941</a:t>
            </a:r>
          </a:p>
        </p:txBody>
      </p:sp>
      <p:sp>
        <p:nvSpPr>
          <p:cNvPr id="31759" name="Line 39"/>
          <p:cNvSpPr>
            <a:spLocks noChangeShapeType="1"/>
          </p:cNvSpPr>
          <p:nvPr/>
        </p:nvSpPr>
        <p:spPr bwMode="auto">
          <a:xfrm>
            <a:off x="7924800" y="3124200"/>
            <a:ext cx="0" cy="1028700"/>
          </a:xfrm>
          <a:prstGeom prst="line">
            <a:avLst/>
          </a:prstGeom>
          <a:noFill/>
          <a:ln w="25400">
            <a:solidFill>
              <a:schemeClr val="tx1"/>
            </a:solidFill>
            <a:round/>
            <a:headEnd/>
            <a:tailEnd/>
          </a:ln>
        </p:spPr>
        <p:txBody>
          <a:bodyPr/>
          <a:lstStyle/>
          <a:p>
            <a:endParaRPr lang="en-US"/>
          </a:p>
        </p:txBody>
      </p:sp>
      <p:sp>
        <p:nvSpPr>
          <p:cNvPr id="42024" name="Text Box 40"/>
          <p:cNvSpPr txBox="1">
            <a:spLocks noChangeArrowheads="1"/>
          </p:cNvSpPr>
          <p:nvPr/>
        </p:nvSpPr>
        <p:spPr bwMode="auto">
          <a:xfrm>
            <a:off x="6477000" y="4267200"/>
            <a:ext cx="1295400" cy="946150"/>
          </a:xfrm>
          <a:prstGeom prst="rect">
            <a:avLst/>
          </a:prstGeom>
          <a:noFill/>
          <a:ln w="9525">
            <a:noFill/>
            <a:miter lim="800000"/>
            <a:headEnd/>
            <a:tailEnd/>
          </a:ln>
        </p:spPr>
        <p:txBody>
          <a:bodyPr>
            <a:spAutoFit/>
          </a:bodyPr>
          <a:lstStyle/>
          <a:p>
            <a:pPr algn="ctr">
              <a:tabLst>
                <a:tab pos="838200" algn="l"/>
              </a:tabLst>
            </a:pPr>
            <a:r>
              <a:rPr lang="en-US" sz="2000" b="1"/>
              <a:t>May </a:t>
            </a:r>
            <a:r>
              <a:rPr lang="en-US"/>
              <a:t>- Germans Surrender</a:t>
            </a:r>
          </a:p>
        </p:txBody>
      </p:sp>
      <p:sp>
        <p:nvSpPr>
          <p:cNvPr id="42025" name="Text Box 41"/>
          <p:cNvSpPr txBox="1">
            <a:spLocks noChangeArrowheads="1"/>
          </p:cNvSpPr>
          <p:nvPr/>
        </p:nvSpPr>
        <p:spPr bwMode="auto">
          <a:xfrm>
            <a:off x="7848600" y="4267200"/>
            <a:ext cx="1295400" cy="2593975"/>
          </a:xfrm>
          <a:prstGeom prst="rect">
            <a:avLst/>
          </a:prstGeom>
          <a:noFill/>
          <a:ln w="9525">
            <a:noFill/>
            <a:miter lim="800000"/>
            <a:headEnd/>
            <a:tailEnd/>
          </a:ln>
        </p:spPr>
        <p:txBody>
          <a:bodyPr>
            <a:spAutoFit/>
          </a:bodyPr>
          <a:lstStyle/>
          <a:p>
            <a:pPr algn="ctr">
              <a:tabLst>
                <a:tab pos="838200" algn="l"/>
              </a:tabLst>
            </a:pPr>
            <a:r>
              <a:rPr lang="en-US" sz="2000" b="1"/>
              <a:t>Sept.</a:t>
            </a:r>
            <a:r>
              <a:rPr lang="en-US"/>
              <a:t> - Atomic Bombing of Hiroshima &amp; Nagasaki, Japanese Surrender</a:t>
            </a:r>
          </a:p>
        </p:txBody>
      </p:sp>
      <p:sp>
        <p:nvSpPr>
          <p:cNvPr id="31762" name="Text Box 42"/>
          <p:cNvSpPr txBox="1">
            <a:spLocks noChangeArrowheads="1"/>
          </p:cNvSpPr>
          <p:nvPr/>
        </p:nvSpPr>
        <p:spPr bwMode="auto">
          <a:xfrm>
            <a:off x="7543800" y="2667000"/>
            <a:ext cx="749300" cy="396875"/>
          </a:xfrm>
          <a:prstGeom prst="rect">
            <a:avLst/>
          </a:prstGeom>
          <a:noFill/>
          <a:ln w="9525">
            <a:noFill/>
            <a:miter lim="800000"/>
            <a:headEnd/>
            <a:tailEnd/>
          </a:ln>
        </p:spPr>
        <p:txBody>
          <a:bodyPr wrap="none">
            <a:spAutoFit/>
          </a:bodyPr>
          <a:lstStyle/>
          <a:p>
            <a:pPr algn="ctr">
              <a:tabLst>
                <a:tab pos="838200" algn="l"/>
              </a:tabLst>
            </a:pPr>
            <a:r>
              <a:rPr lang="en-US" sz="2000"/>
              <a:t>1945</a:t>
            </a:r>
          </a:p>
        </p:txBody>
      </p:sp>
      <p:sp>
        <p:nvSpPr>
          <p:cNvPr id="31763" name="Line 43"/>
          <p:cNvSpPr>
            <a:spLocks noChangeShapeType="1"/>
          </p:cNvSpPr>
          <p:nvPr/>
        </p:nvSpPr>
        <p:spPr bwMode="auto">
          <a:xfrm flipV="1">
            <a:off x="7162800" y="4038600"/>
            <a:ext cx="685800" cy="304800"/>
          </a:xfrm>
          <a:prstGeom prst="line">
            <a:avLst/>
          </a:prstGeom>
          <a:noFill/>
          <a:ln w="9525">
            <a:solidFill>
              <a:schemeClr val="tx1"/>
            </a:solidFill>
            <a:round/>
            <a:headEnd/>
            <a:tailEnd type="triangle" w="med" len="med"/>
          </a:ln>
        </p:spPr>
        <p:txBody>
          <a:bodyPr wrap="none" anchor="ctr"/>
          <a:lstStyle/>
          <a:p>
            <a:endParaRPr lang="en-US"/>
          </a:p>
        </p:txBody>
      </p:sp>
      <p:sp>
        <p:nvSpPr>
          <p:cNvPr id="31764" name="Text Box 44"/>
          <p:cNvSpPr txBox="1">
            <a:spLocks noChangeArrowheads="1"/>
          </p:cNvSpPr>
          <p:nvPr/>
        </p:nvSpPr>
        <p:spPr bwMode="auto">
          <a:xfrm>
            <a:off x="1676400" y="1066800"/>
            <a:ext cx="5486400" cy="1004888"/>
          </a:xfrm>
          <a:prstGeom prst="rect">
            <a:avLst/>
          </a:prstGeom>
          <a:noFill/>
          <a:ln w="9525">
            <a:noFill/>
            <a:miter lim="800000"/>
            <a:headEnd/>
            <a:tailEnd/>
          </a:ln>
        </p:spPr>
        <p:txBody>
          <a:bodyPr>
            <a:spAutoFit/>
          </a:bodyPr>
          <a:lstStyle/>
          <a:p>
            <a:r>
              <a:rPr lang="en-US"/>
              <a:t>1939-1945</a:t>
            </a:r>
          </a:p>
          <a:p>
            <a:r>
              <a:rPr lang="en-US"/>
              <a:t>US involvement 1941-1945</a:t>
            </a:r>
            <a:endParaRPr lang="en-US" sz="2800">
              <a:latin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2" name="Picture 4"/>
          <p:cNvPicPr>
            <a:picLocks noChangeAspect="1" noChangeArrowheads="1"/>
          </p:cNvPicPr>
          <p:nvPr/>
        </p:nvPicPr>
        <p:blipFill>
          <a:blip r:embed="rId2"/>
          <a:srcRect/>
          <a:stretch>
            <a:fillRect/>
          </a:stretch>
        </p:blipFill>
        <p:spPr bwMode="auto">
          <a:xfrm>
            <a:off x="4724400" y="609600"/>
            <a:ext cx="4222750" cy="3333750"/>
          </a:xfrm>
          <a:prstGeom prst="rect">
            <a:avLst/>
          </a:prstGeom>
          <a:noFill/>
          <a:ln w="9525">
            <a:noFill/>
            <a:miter lim="800000"/>
            <a:headEnd/>
            <a:tailEnd/>
          </a:ln>
        </p:spPr>
      </p:pic>
      <p:sp>
        <p:nvSpPr>
          <p:cNvPr id="32771" name="Slide Number Placeholder 3"/>
          <p:cNvSpPr>
            <a:spLocks noGrp="1"/>
          </p:cNvSpPr>
          <p:nvPr>
            <p:ph type="sldNum" sz="quarter" idx="11"/>
          </p:nvPr>
        </p:nvSpPr>
        <p:spPr>
          <a:noFill/>
        </p:spPr>
        <p:txBody>
          <a:bodyPr/>
          <a:lstStyle/>
          <a:p>
            <a:fld id="{ABAA7BAD-096E-4490-B600-199F3E5DFC40}" type="slidenum">
              <a:rPr lang="en-US" altLang="en-US">
                <a:latin typeface="Arial" pitchFamily="34" charset="0"/>
              </a:rPr>
              <a:pPr/>
              <a:t>28</a:t>
            </a:fld>
            <a:endParaRPr lang="en-US" altLang="en-US">
              <a:latin typeface="Arial" pitchFamily="34" charset="0"/>
            </a:endParaRPr>
          </a:p>
        </p:txBody>
      </p:sp>
      <p:sp>
        <p:nvSpPr>
          <p:cNvPr id="83970" name="Rectangle 2"/>
          <p:cNvSpPr>
            <a:spLocks noGrp="1" noChangeArrowheads="1"/>
          </p:cNvSpPr>
          <p:nvPr>
            <p:ph type="title"/>
          </p:nvPr>
        </p:nvSpPr>
        <p:spPr>
          <a:xfrm>
            <a:off x="179388" y="304800"/>
            <a:ext cx="4679950" cy="762000"/>
          </a:xfrm>
        </p:spPr>
        <p:txBody>
          <a:bodyPr/>
          <a:lstStyle/>
          <a:p>
            <a:pPr eaLnBrk="1" hangingPunct="1">
              <a:defRPr/>
            </a:pPr>
            <a:r>
              <a:rPr lang="en-US" sz="3800" dirty="0" smtClean="0">
                <a:solidFill>
                  <a:srgbClr val="DD2140"/>
                </a:solidFill>
              </a:rPr>
              <a:t>Major Leaders</a:t>
            </a:r>
          </a:p>
        </p:txBody>
      </p:sp>
      <p:pic>
        <p:nvPicPr>
          <p:cNvPr id="83971" name="Picture 3"/>
          <p:cNvPicPr>
            <a:picLocks noChangeAspect="1" noChangeArrowheads="1"/>
          </p:cNvPicPr>
          <p:nvPr/>
        </p:nvPicPr>
        <p:blipFill>
          <a:blip r:embed="rId3"/>
          <a:srcRect/>
          <a:stretch>
            <a:fillRect/>
          </a:stretch>
        </p:blipFill>
        <p:spPr bwMode="auto">
          <a:xfrm>
            <a:off x="1371600" y="1219200"/>
            <a:ext cx="1335088" cy="1981200"/>
          </a:xfrm>
          <a:prstGeom prst="rect">
            <a:avLst/>
          </a:prstGeom>
          <a:noFill/>
          <a:ln w="9525">
            <a:noFill/>
            <a:miter lim="800000"/>
            <a:headEnd/>
            <a:tailEnd/>
          </a:ln>
        </p:spPr>
      </p:pic>
      <p:sp>
        <p:nvSpPr>
          <p:cNvPr id="83973" name="Text Box 5"/>
          <p:cNvSpPr txBox="1">
            <a:spLocks noChangeArrowheads="1"/>
          </p:cNvSpPr>
          <p:nvPr/>
        </p:nvSpPr>
        <p:spPr bwMode="auto">
          <a:xfrm>
            <a:off x="2627313" y="1562100"/>
            <a:ext cx="1825625" cy="762000"/>
          </a:xfrm>
          <a:prstGeom prst="rect">
            <a:avLst/>
          </a:prstGeom>
          <a:noFill/>
          <a:ln w="9525">
            <a:noFill/>
            <a:miter lim="800000"/>
            <a:headEnd/>
            <a:tailEnd/>
          </a:ln>
        </p:spPr>
        <p:txBody>
          <a:bodyPr wrap="none">
            <a:spAutoFit/>
          </a:bodyPr>
          <a:lstStyle/>
          <a:p>
            <a:pPr algn="ctr">
              <a:tabLst>
                <a:tab pos="838200" algn="l"/>
              </a:tabLst>
            </a:pPr>
            <a:r>
              <a:rPr lang="en-US" b="1">
                <a:solidFill>
                  <a:schemeClr val="accent2"/>
                </a:solidFill>
              </a:rPr>
              <a:t>Adolf Hitler</a:t>
            </a:r>
          </a:p>
          <a:p>
            <a:pPr algn="ctr">
              <a:tabLst>
                <a:tab pos="838200" algn="l"/>
              </a:tabLst>
            </a:pPr>
            <a:r>
              <a:rPr lang="en-US" sz="2000"/>
              <a:t>Nazi Germany</a:t>
            </a:r>
          </a:p>
        </p:txBody>
      </p:sp>
      <p:pic>
        <p:nvPicPr>
          <p:cNvPr id="83974" name="Picture 6"/>
          <p:cNvPicPr>
            <a:picLocks noChangeAspect="1" noChangeArrowheads="1"/>
          </p:cNvPicPr>
          <p:nvPr/>
        </p:nvPicPr>
        <p:blipFill>
          <a:blip r:embed="rId4"/>
          <a:srcRect/>
          <a:stretch>
            <a:fillRect/>
          </a:stretch>
        </p:blipFill>
        <p:spPr bwMode="auto">
          <a:xfrm>
            <a:off x="2057400" y="3484563"/>
            <a:ext cx="2305050" cy="3373437"/>
          </a:xfrm>
          <a:prstGeom prst="rect">
            <a:avLst/>
          </a:prstGeom>
          <a:noFill/>
          <a:ln w="9525">
            <a:noFill/>
            <a:miter lim="800000"/>
            <a:headEnd/>
            <a:tailEnd/>
          </a:ln>
        </p:spPr>
      </p:pic>
      <p:sp>
        <p:nvSpPr>
          <p:cNvPr id="83975" name="Text Box 7"/>
          <p:cNvSpPr txBox="1">
            <a:spLocks noChangeArrowheads="1"/>
          </p:cNvSpPr>
          <p:nvPr/>
        </p:nvSpPr>
        <p:spPr bwMode="auto">
          <a:xfrm>
            <a:off x="4419600" y="5237163"/>
            <a:ext cx="2619375" cy="762000"/>
          </a:xfrm>
          <a:prstGeom prst="rect">
            <a:avLst/>
          </a:prstGeom>
          <a:noFill/>
          <a:ln w="9525">
            <a:noFill/>
            <a:miter lim="800000"/>
            <a:headEnd/>
            <a:tailEnd/>
          </a:ln>
        </p:spPr>
        <p:txBody>
          <a:bodyPr wrap="none">
            <a:spAutoFit/>
          </a:bodyPr>
          <a:lstStyle/>
          <a:p>
            <a:pPr algn="ctr">
              <a:tabLst>
                <a:tab pos="838200" algn="l"/>
              </a:tabLst>
            </a:pPr>
            <a:r>
              <a:rPr lang="en-US" b="1">
                <a:solidFill>
                  <a:schemeClr val="accent2"/>
                </a:solidFill>
              </a:rPr>
              <a:t>Benito Mussolini</a:t>
            </a:r>
          </a:p>
          <a:p>
            <a:pPr algn="ctr">
              <a:tabLst>
                <a:tab pos="838200" algn="l"/>
              </a:tabLst>
            </a:pPr>
            <a:r>
              <a:rPr lang="en-US" sz="2000"/>
              <a:t>Italy</a:t>
            </a:r>
          </a:p>
        </p:txBody>
      </p:sp>
      <p:sp>
        <p:nvSpPr>
          <p:cNvPr id="83976" name="Freeform 8"/>
          <p:cNvSpPr>
            <a:spLocks/>
          </p:cNvSpPr>
          <p:nvPr/>
        </p:nvSpPr>
        <p:spPr bwMode="auto">
          <a:xfrm>
            <a:off x="4533900" y="1003300"/>
            <a:ext cx="1803400" cy="3187700"/>
          </a:xfrm>
          <a:custGeom>
            <a:avLst/>
            <a:gdLst>
              <a:gd name="T0" fmla="*/ 7777 w 9111"/>
              <a:gd name="T1" fmla="*/ 1334 h 9111"/>
              <a:gd name="T2" fmla="*/ 7777 w 9111"/>
              <a:gd name="T3" fmla="*/ 7777 h 9111"/>
              <a:gd name="T4" fmla="*/ 1334 w 9111"/>
              <a:gd name="T5" fmla="*/ 7777 h 9111"/>
              <a:gd name="T6" fmla="*/ 1334 w 9111"/>
              <a:gd name="T7" fmla="*/ 1334 h 9111"/>
              <a:gd name="T8" fmla="*/ 7777 w 9111"/>
              <a:gd name="T9" fmla="*/ 1334 h 9111"/>
              <a:gd name="T10" fmla="*/ 0 60000 65536"/>
              <a:gd name="T11" fmla="*/ 0 60000 65536"/>
              <a:gd name="T12" fmla="*/ 0 60000 65536"/>
              <a:gd name="T13" fmla="*/ 0 60000 65536"/>
              <a:gd name="T14" fmla="*/ 0 60000 65536"/>
              <a:gd name="T15" fmla="*/ 0 w 9111"/>
              <a:gd name="T16" fmla="*/ 0 h 9111"/>
              <a:gd name="T17" fmla="*/ 9111 w 9111"/>
              <a:gd name="T18" fmla="*/ 9111 h 9111"/>
            </a:gdLst>
            <a:ahLst/>
            <a:cxnLst>
              <a:cxn ang="T10">
                <a:pos x="T0" y="T1"/>
              </a:cxn>
              <a:cxn ang="T11">
                <a:pos x="T2" y="T3"/>
              </a:cxn>
              <a:cxn ang="T12">
                <a:pos x="T4" y="T5"/>
              </a:cxn>
              <a:cxn ang="T13">
                <a:pos x="T6" y="T7"/>
              </a:cxn>
              <a:cxn ang="T14">
                <a:pos x="T8" y="T9"/>
              </a:cxn>
            </a:cxnLst>
            <a:rect l="T15" t="T16" r="T17" b="T18"/>
            <a:pathLst>
              <a:path w="9111" h="9111">
                <a:moveTo>
                  <a:pt x="7777" y="1334"/>
                </a:moveTo>
                <a:cubicBezTo>
                  <a:pt x="9556" y="3113"/>
                  <a:pt x="9556" y="5998"/>
                  <a:pt x="7777" y="7777"/>
                </a:cubicBezTo>
                <a:cubicBezTo>
                  <a:pt x="5998" y="9556"/>
                  <a:pt x="3113" y="9556"/>
                  <a:pt x="1334" y="7777"/>
                </a:cubicBezTo>
                <a:cubicBezTo>
                  <a:pt x="-445" y="5998"/>
                  <a:pt x="-445" y="3113"/>
                  <a:pt x="1334" y="1334"/>
                </a:cubicBezTo>
                <a:cubicBezTo>
                  <a:pt x="3113" y="-445"/>
                  <a:pt x="5998" y="-445"/>
                  <a:pt x="7777" y="1334"/>
                </a:cubicBezTo>
              </a:path>
            </a:pathLst>
          </a:custGeom>
          <a:noFill/>
          <a:ln w="50800">
            <a:solidFill>
              <a:srgbClr val="FF0000"/>
            </a:solidFill>
            <a:prstDash val="solid"/>
            <a:round/>
            <a:headEnd/>
            <a:tailEnd/>
          </a:ln>
        </p:spPr>
        <p:txBody>
          <a:bodyPr/>
          <a:lstStyle/>
          <a:p>
            <a:endParaRPr lang="en-US"/>
          </a:p>
        </p:txBody>
      </p:sp>
      <p:sp>
        <p:nvSpPr>
          <p:cNvPr id="83977" name="Freeform 9"/>
          <p:cNvSpPr>
            <a:spLocks/>
          </p:cNvSpPr>
          <p:nvPr/>
        </p:nvSpPr>
        <p:spPr bwMode="auto">
          <a:xfrm>
            <a:off x="6629400" y="990600"/>
            <a:ext cx="1803400" cy="3187700"/>
          </a:xfrm>
          <a:custGeom>
            <a:avLst/>
            <a:gdLst>
              <a:gd name="T0" fmla="*/ 7777 w 9111"/>
              <a:gd name="T1" fmla="*/ 1334 h 9111"/>
              <a:gd name="T2" fmla="*/ 7777 w 9111"/>
              <a:gd name="T3" fmla="*/ 7777 h 9111"/>
              <a:gd name="T4" fmla="*/ 1334 w 9111"/>
              <a:gd name="T5" fmla="*/ 7777 h 9111"/>
              <a:gd name="T6" fmla="*/ 1334 w 9111"/>
              <a:gd name="T7" fmla="*/ 1334 h 9111"/>
              <a:gd name="T8" fmla="*/ 7777 w 9111"/>
              <a:gd name="T9" fmla="*/ 1334 h 9111"/>
              <a:gd name="T10" fmla="*/ 0 60000 65536"/>
              <a:gd name="T11" fmla="*/ 0 60000 65536"/>
              <a:gd name="T12" fmla="*/ 0 60000 65536"/>
              <a:gd name="T13" fmla="*/ 0 60000 65536"/>
              <a:gd name="T14" fmla="*/ 0 60000 65536"/>
              <a:gd name="T15" fmla="*/ 0 w 9111"/>
              <a:gd name="T16" fmla="*/ 0 h 9111"/>
              <a:gd name="T17" fmla="*/ 9111 w 9111"/>
              <a:gd name="T18" fmla="*/ 9111 h 9111"/>
            </a:gdLst>
            <a:ahLst/>
            <a:cxnLst>
              <a:cxn ang="T10">
                <a:pos x="T0" y="T1"/>
              </a:cxn>
              <a:cxn ang="T11">
                <a:pos x="T2" y="T3"/>
              </a:cxn>
              <a:cxn ang="T12">
                <a:pos x="T4" y="T5"/>
              </a:cxn>
              <a:cxn ang="T13">
                <a:pos x="T6" y="T7"/>
              </a:cxn>
              <a:cxn ang="T14">
                <a:pos x="T8" y="T9"/>
              </a:cxn>
            </a:cxnLst>
            <a:rect l="T15" t="T16" r="T17" b="T18"/>
            <a:pathLst>
              <a:path w="9111" h="9111">
                <a:moveTo>
                  <a:pt x="7777" y="1334"/>
                </a:moveTo>
                <a:cubicBezTo>
                  <a:pt x="9556" y="3113"/>
                  <a:pt x="9556" y="5998"/>
                  <a:pt x="7777" y="7777"/>
                </a:cubicBezTo>
                <a:cubicBezTo>
                  <a:pt x="5998" y="9556"/>
                  <a:pt x="3113" y="9556"/>
                  <a:pt x="1334" y="7777"/>
                </a:cubicBezTo>
                <a:cubicBezTo>
                  <a:pt x="-445" y="5998"/>
                  <a:pt x="-445" y="3113"/>
                  <a:pt x="1334" y="1334"/>
                </a:cubicBezTo>
                <a:cubicBezTo>
                  <a:pt x="3113" y="-445"/>
                  <a:pt x="5998" y="-445"/>
                  <a:pt x="7777" y="1334"/>
                </a:cubicBezTo>
              </a:path>
            </a:pathLst>
          </a:custGeom>
          <a:noFill/>
          <a:ln w="50800">
            <a:solidFill>
              <a:srgbClr val="FF0000"/>
            </a:solidFill>
            <a:prstDash val="solid"/>
            <a:round/>
            <a:headEnd/>
            <a:tailEnd/>
          </a:ln>
        </p:spPr>
        <p:txBody>
          <a:bodyP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4"/>
          <p:cNvSpPr>
            <a:spLocks noGrp="1"/>
          </p:cNvSpPr>
          <p:nvPr>
            <p:ph type="sldNum" sz="quarter" idx="11"/>
          </p:nvPr>
        </p:nvSpPr>
        <p:spPr>
          <a:noFill/>
        </p:spPr>
        <p:txBody>
          <a:bodyPr/>
          <a:lstStyle/>
          <a:p>
            <a:fld id="{A29070E8-5ABA-46B3-97E4-DEA50EBFD756}" type="slidenum">
              <a:rPr lang="en-US" altLang="en-US">
                <a:latin typeface="Arial" pitchFamily="34" charset="0"/>
              </a:rPr>
              <a:pPr/>
              <a:t>29</a:t>
            </a:fld>
            <a:endParaRPr lang="en-US" altLang="en-US">
              <a:latin typeface="Arial" pitchFamily="34" charset="0"/>
            </a:endParaRPr>
          </a:p>
        </p:txBody>
      </p:sp>
      <p:sp>
        <p:nvSpPr>
          <p:cNvPr id="77826" name="Rectangle 2"/>
          <p:cNvSpPr>
            <a:spLocks noGrp="1" noChangeArrowheads="1"/>
          </p:cNvSpPr>
          <p:nvPr>
            <p:ph type="title"/>
          </p:nvPr>
        </p:nvSpPr>
        <p:spPr/>
        <p:txBody>
          <a:bodyPr/>
          <a:lstStyle/>
          <a:p>
            <a:pPr eaLnBrk="1" hangingPunct="1">
              <a:defRPr/>
            </a:pPr>
            <a:r>
              <a:rPr lang="en-US" sz="3400" smtClean="0">
                <a:solidFill>
                  <a:schemeClr val="bg2"/>
                </a:solidFill>
              </a:rPr>
              <a:t>How Did Hitler Make War?</a:t>
            </a:r>
            <a:endParaRPr lang="en-US" smtClean="0"/>
          </a:p>
        </p:txBody>
      </p:sp>
      <p:sp>
        <p:nvSpPr>
          <p:cNvPr id="77827" name="Rectangle 3"/>
          <p:cNvSpPr>
            <a:spLocks noGrp="1" noChangeArrowheads="1"/>
          </p:cNvSpPr>
          <p:nvPr>
            <p:ph type="body" idx="1"/>
          </p:nvPr>
        </p:nvSpPr>
        <p:spPr>
          <a:xfrm>
            <a:off x="1676400" y="1219200"/>
            <a:ext cx="6477000" cy="533400"/>
          </a:xfrm>
        </p:spPr>
        <p:txBody>
          <a:bodyPr/>
          <a:lstStyle/>
          <a:p>
            <a:pPr eaLnBrk="1" hangingPunct="1">
              <a:defRPr/>
            </a:pPr>
            <a:r>
              <a:rPr lang="en-US" smtClean="0"/>
              <a:t>Blitzkrieg “Lightning War”</a:t>
            </a:r>
          </a:p>
        </p:txBody>
      </p:sp>
      <p:sp>
        <p:nvSpPr>
          <p:cNvPr id="77828" name="Text Box 4"/>
          <p:cNvSpPr txBox="1">
            <a:spLocks noChangeArrowheads="1"/>
          </p:cNvSpPr>
          <p:nvPr/>
        </p:nvSpPr>
        <p:spPr bwMode="auto">
          <a:xfrm>
            <a:off x="6096000" y="1752600"/>
            <a:ext cx="3048000" cy="3378200"/>
          </a:xfrm>
          <a:prstGeom prst="rect">
            <a:avLst/>
          </a:prstGeom>
          <a:noFill/>
          <a:ln w="9525">
            <a:noFill/>
            <a:miter lim="800000"/>
            <a:headEnd/>
            <a:tailEnd/>
          </a:ln>
        </p:spPr>
        <p:txBody>
          <a:bodyPr>
            <a:spAutoFit/>
          </a:bodyPr>
          <a:lstStyle/>
          <a:p>
            <a:r>
              <a:rPr lang="en-US" b="1"/>
              <a:t>In the next year, Hitler invades:</a:t>
            </a:r>
            <a:br>
              <a:rPr lang="en-US" b="1"/>
            </a:br>
            <a:r>
              <a:rPr lang="en-US" b="1"/>
              <a:t> </a:t>
            </a:r>
          </a:p>
          <a:p>
            <a:r>
              <a:rPr lang="en-US" b="1"/>
              <a:t>Denmark</a:t>
            </a:r>
          </a:p>
          <a:p>
            <a:r>
              <a:rPr lang="en-US" b="1"/>
              <a:t>Norway</a:t>
            </a:r>
          </a:p>
          <a:p>
            <a:r>
              <a:rPr lang="en-US" b="1"/>
              <a:t> The Netherlands, </a:t>
            </a:r>
          </a:p>
          <a:p>
            <a:r>
              <a:rPr lang="en-US" b="1"/>
              <a:t>France  </a:t>
            </a:r>
          </a:p>
        </p:txBody>
      </p:sp>
      <p:sp>
        <p:nvSpPr>
          <p:cNvPr id="33798" name="Text Box 6"/>
          <p:cNvSpPr txBox="1">
            <a:spLocks noChangeArrowheads="1"/>
          </p:cNvSpPr>
          <p:nvPr/>
        </p:nvSpPr>
        <p:spPr bwMode="auto">
          <a:xfrm>
            <a:off x="1600200" y="6248400"/>
            <a:ext cx="4876800" cy="336550"/>
          </a:xfrm>
          <a:prstGeom prst="rect">
            <a:avLst/>
          </a:prstGeom>
          <a:noFill/>
          <a:ln w="9525">
            <a:noFill/>
            <a:miter lim="800000"/>
            <a:headEnd/>
            <a:tailEnd/>
          </a:ln>
        </p:spPr>
        <p:txBody>
          <a:bodyPr>
            <a:spAutoFit/>
          </a:bodyPr>
          <a:lstStyle/>
          <a:p>
            <a:pPr algn="ctr"/>
            <a:r>
              <a:rPr lang="en-US" sz="1600">
                <a:latin typeface="KeplerRegular"/>
              </a:rPr>
              <a:t>Hitler in Paris</a:t>
            </a:r>
            <a:endParaRPr lang="en-US">
              <a:latin typeface="KeplerRegular"/>
            </a:endParaRPr>
          </a:p>
        </p:txBody>
      </p:sp>
      <p:pic>
        <p:nvPicPr>
          <p:cNvPr id="33799" name="Picture 9" descr="C:\Documents and Settings\elyssa\Desktop\wwii\hitlerfrance.jpeg"/>
          <p:cNvPicPr>
            <a:picLocks noChangeAspect="1" noChangeArrowheads="1"/>
          </p:cNvPicPr>
          <p:nvPr/>
        </p:nvPicPr>
        <p:blipFill>
          <a:blip r:embed="rId2"/>
          <a:srcRect t="14999"/>
          <a:stretch>
            <a:fillRect/>
          </a:stretch>
        </p:blipFill>
        <p:spPr bwMode="auto">
          <a:xfrm>
            <a:off x="1981200" y="1676400"/>
            <a:ext cx="3792538"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US" smtClean="0"/>
              <a:t>The Rise of Dictators</a:t>
            </a:r>
          </a:p>
        </p:txBody>
      </p:sp>
      <p:sp>
        <p:nvSpPr>
          <p:cNvPr id="4099" name="Rectangle 3"/>
          <p:cNvSpPr>
            <a:spLocks noGrp="1" noChangeArrowheads="1"/>
          </p:cNvSpPr>
          <p:nvPr>
            <p:ph type="body" idx="1"/>
          </p:nvPr>
        </p:nvSpPr>
        <p:spPr/>
        <p:txBody>
          <a:bodyPr/>
          <a:lstStyle/>
          <a:p>
            <a:pPr eaLnBrk="1" hangingPunct="1">
              <a:defRPr/>
            </a:pPr>
            <a:r>
              <a:rPr lang="en-US" sz="2800" dirty="0" smtClean="0"/>
              <a:t>Allies had expected Germany to pay for damages during World War I</a:t>
            </a:r>
          </a:p>
          <a:p>
            <a:pPr eaLnBrk="1" hangingPunct="1">
              <a:defRPr/>
            </a:pPr>
            <a:r>
              <a:rPr lang="en-US" sz="2800" dirty="0" smtClean="0"/>
              <a:t>Germany did not </a:t>
            </a:r>
            <a:r>
              <a:rPr lang="en-US" sz="2800" dirty="0" smtClean="0"/>
              <a:t>have enough money to do this</a:t>
            </a:r>
          </a:p>
          <a:p>
            <a:pPr eaLnBrk="1" hangingPunct="1">
              <a:defRPr/>
            </a:pPr>
            <a:r>
              <a:rPr lang="en-US" sz="2800" dirty="0" smtClean="0"/>
              <a:t>Adolph Hitler, leader of Germany during the 20’s, said Germany had been treated unfairly.</a:t>
            </a:r>
          </a:p>
          <a:p>
            <a:pPr eaLnBrk="1" hangingPunct="1">
              <a:defRPr/>
            </a:pPr>
            <a:r>
              <a:rPr lang="en-US" sz="2800" dirty="0" smtClean="0"/>
              <a:t>Believed only Germans with blond hair and blue eyes were “true Germans”</a:t>
            </a:r>
          </a:p>
          <a:p>
            <a:pPr eaLnBrk="1" hangingPunct="1">
              <a:defRPr/>
            </a:pPr>
            <a:r>
              <a:rPr lang="en-US" sz="2800" dirty="0" smtClean="0"/>
              <a:t>Blamed Jews for many of the problems.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4"/>
          <p:cNvSpPr>
            <a:spLocks noGrp="1"/>
          </p:cNvSpPr>
          <p:nvPr>
            <p:ph type="sldNum" sz="quarter" idx="11"/>
          </p:nvPr>
        </p:nvSpPr>
        <p:spPr>
          <a:noFill/>
        </p:spPr>
        <p:txBody>
          <a:bodyPr/>
          <a:lstStyle/>
          <a:p>
            <a:fld id="{88EDAABE-853C-477C-9B0B-E495919A8DA2}" type="slidenum">
              <a:rPr lang="en-US" altLang="en-US">
                <a:latin typeface="Arial" pitchFamily="34" charset="0"/>
              </a:rPr>
              <a:pPr/>
              <a:t>30</a:t>
            </a:fld>
            <a:endParaRPr lang="en-US" altLang="en-US">
              <a:latin typeface="Arial" pitchFamily="34" charset="0"/>
            </a:endParaRPr>
          </a:p>
        </p:txBody>
      </p:sp>
      <p:sp>
        <p:nvSpPr>
          <p:cNvPr id="81922" name="Rectangle 2"/>
          <p:cNvSpPr>
            <a:spLocks noGrp="1" noChangeArrowheads="1"/>
          </p:cNvSpPr>
          <p:nvPr>
            <p:ph type="title"/>
          </p:nvPr>
        </p:nvSpPr>
        <p:spPr/>
        <p:txBody>
          <a:bodyPr/>
          <a:lstStyle/>
          <a:p>
            <a:pPr eaLnBrk="1" hangingPunct="1">
              <a:defRPr/>
            </a:pPr>
            <a:r>
              <a:rPr lang="en-US" smtClean="0">
                <a:solidFill>
                  <a:schemeClr val="bg2"/>
                </a:solidFill>
              </a:rPr>
              <a:t>US Assistance</a:t>
            </a:r>
            <a:endParaRPr lang="en-US" smtClean="0"/>
          </a:p>
        </p:txBody>
      </p:sp>
      <p:sp>
        <p:nvSpPr>
          <p:cNvPr id="81923" name="Rectangle 3"/>
          <p:cNvSpPr>
            <a:spLocks noGrp="1" noChangeArrowheads="1"/>
          </p:cNvSpPr>
          <p:nvPr>
            <p:ph type="body" idx="1"/>
          </p:nvPr>
        </p:nvSpPr>
        <p:spPr>
          <a:xfrm>
            <a:off x="1676400" y="1219200"/>
            <a:ext cx="6400800" cy="457200"/>
          </a:xfrm>
        </p:spPr>
        <p:txBody>
          <a:bodyPr/>
          <a:lstStyle/>
          <a:p>
            <a:pPr eaLnBrk="1" hangingPunct="1">
              <a:defRPr/>
            </a:pPr>
            <a:r>
              <a:rPr lang="en-US" smtClean="0"/>
              <a:t>Roosevelt provided aid to the Allies:</a:t>
            </a:r>
          </a:p>
        </p:txBody>
      </p:sp>
      <p:sp>
        <p:nvSpPr>
          <p:cNvPr id="34821" name="Text Box 6"/>
          <p:cNvSpPr txBox="1">
            <a:spLocks noChangeArrowheads="1"/>
          </p:cNvSpPr>
          <p:nvPr/>
        </p:nvSpPr>
        <p:spPr bwMode="auto">
          <a:xfrm>
            <a:off x="4419600" y="1752600"/>
            <a:ext cx="4552950" cy="457200"/>
          </a:xfrm>
          <a:prstGeom prst="rect">
            <a:avLst/>
          </a:prstGeom>
          <a:noFill/>
          <a:ln w="9525">
            <a:noFill/>
            <a:miter lim="800000"/>
            <a:headEnd/>
            <a:tailEnd/>
          </a:ln>
        </p:spPr>
        <p:txBody>
          <a:bodyPr>
            <a:spAutoFit/>
          </a:bodyPr>
          <a:lstStyle/>
          <a:p>
            <a:r>
              <a:rPr lang="en-US" b="1"/>
              <a:t>Lend-Lease - 1939</a:t>
            </a:r>
            <a:endParaRPr lang="en-US"/>
          </a:p>
        </p:txBody>
      </p:sp>
      <p:sp>
        <p:nvSpPr>
          <p:cNvPr id="81927" name="Text Box 7"/>
          <p:cNvSpPr txBox="1">
            <a:spLocks noChangeArrowheads="1"/>
          </p:cNvSpPr>
          <p:nvPr/>
        </p:nvSpPr>
        <p:spPr bwMode="auto">
          <a:xfrm>
            <a:off x="5105400" y="2286000"/>
            <a:ext cx="3733800" cy="1187450"/>
          </a:xfrm>
          <a:prstGeom prst="rect">
            <a:avLst/>
          </a:prstGeom>
          <a:noFill/>
          <a:ln w="9525">
            <a:noFill/>
            <a:miter lim="800000"/>
            <a:headEnd/>
            <a:tailEnd/>
          </a:ln>
        </p:spPr>
        <p:txBody>
          <a:bodyPr>
            <a:spAutoFit/>
          </a:bodyPr>
          <a:lstStyle/>
          <a:p>
            <a:r>
              <a:rPr lang="en-US">
                <a:latin typeface="Tahoma" pitchFamily="34" charset="0"/>
              </a:rPr>
              <a:t>US “lent” war materials to cash-strapped Great Britain</a:t>
            </a:r>
          </a:p>
        </p:txBody>
      </p:sp>
      <p:pic>
        <p:nvPicPr>
          <p:cNvPr id="34823" name="Picture 8" descr="C:\Documents and Settings\elyssa\Desktop\wwii\londonfirefighter.jpeg"/>
          <p:cNvPicPr>
            <a:picLocks noChangeAspect="1" noChangeArrowheads="1"/>
          </p:cNvPicPr>
          <p:nvPr/>
        </p:nvPicPr>
        <p:blipFill>
          <a:blip r:embed="rId2"/>
          <a:srcRect/>
          <a:stretch>
            <a:fillRect/>
          </a:stretch>
        </p:blipFill>
        <p:spPr bwMode="auto">
          <a:xfrm>
            <a:off x="838200" y="1752600"/>
            <a:ext cx="3517900" cy="4421188"/>
          </a:xfrm>
          <a:prstGeom prst="rect">
            <a:avLst/>
          </a:prstGeom>
          <a:noFill/>
          <a:ln w="9525">
            <a:noFill/>
            <a:miter lim="800000"/>
            <a:headEnd/>
            <a:tailEnd/>
          </a:ln>
        </p:spPr>
      </p:pic>
      <p:sp>
        <p:nvSpPr>
          <p:cNvPr id="34824" name="Text Box 9"/>
          <p:cNvSpPr txBox="1">
            <a:spLocks noChangeArrowheads="1"/>
          </p:cNvSpPr>
          <p:nvPr/>
        </p:nvSpPr>
        <p:spPr bwMode="auto">
          <a:xfrm>
            <a:off x="1295400" y="6324600"/>
            <a:ext cx="4267200" cy="304800"/>
          </a:xfrm>
          <a:prstGeom prst="rect">
            <a:avLst/>
          </a:prstGeom>
          <a:noFill/>
          <a:ln w="9525">
            <a:noFill/>
            <a:miter lim="800000"/>
            <a:headEnd/>
            <a:tailEnd/>
          </a:ln>
        </p:spPr>
        <p:txBody>
          <a:bodyPr>
            <a:spAutoFit/>
          </a:bodyPr>
          <a:lstStyle/>
          <a:p>
            <a:r>
              <a:rPr lang="en-US" sz="1400">
                <a:latin typeface="KeplerRegular"/>
              </a:rPr>
              <a:t>London Firefighter Tackles an Air Raid Blaze</a:t>
            </a:r>
            <a:endParaRPr lang="en-US">
              <a:latin typeface="KeplerRegular"/>
            </a:endParaRPr>
          </a:p>
        </p:txBody>
      </p:sp>
      <p:sp>
        <p:nvSpPr>
          <p:cNvPr id="34825" name="Text Box 10"/>
          <p:cNvSpPr txBox="1">
            <a:spLocks noChangeArrowheads="1"/>
          </p:cNvSpPr>
          <p:nvPr/>
        </p:nvSpPr>
        <p:spPr bwMode="auto">
          <a:xfrm>
            <a:off x="4591050" y="4038600"/>
            <a:ext cx="4552950" cy="457200"/>
          </a:xfrm>
          <a:prstGeom prst="rect">
            <a:avLst/>
          </a:prstGeom>
          <a:noFill/>
          <a:ln w="9525">
            <a:noFill/>
            <a:miter lim="800000"/>
            <a:headEnd/>
            <a:tailEnd/>
          </a:ln>
        </p:spPr>
        <p:txBody>
          <a:bodyPr>
            <a:spAutoFit/>
          </a:bodyPr>
          <a:lstStyle/>
          <a:p>
            <a:r>
              <a:rPr lang="en-US" b="1"/>
              <a:t>Atlantic Charter</a:t>
            </a:r>
            <a:endParaRPr lang="en-US"/>
          </a:p>
        </p:txBody>
      </p:sp>
      <p:sp>
        <p:nvSpPr>
          <p:cNvPr id="81931" name="Text Box 11"/>
          <p:cNvSpPr txBox="1">
            <a:spLocks noChangeArrowheads="1"/>
          </p:cNvSpPr>
          <p:nvPr/>
        </p:nvSpPr>
        <p:spPr bwMode="auto">
          <a:xfrm>
            <a:off x="5276850" y="4572000"/>
            <a:ext cx="3733800" cy="1187450"/>
          </a:xfrm>
          <a:prstGeom prst="rect">
            <a:avLst/>
          </a:prstGeom>
          <a:noFill/>
          <a:ln w="9525">
            <a:noFill/>
            <a:miter lim="800000"/>
            <a:headEnd/>
            <a:tailEnd/>
          </a:ln>
        </p:spPr>
        <p:txBody>
          <a:bodyPr>
            <a:spAutoFit/>
          </a:bodyPr>
          <a:lstStyle/>
          <a:p>
            <a:r>
              <a:rPr lang="en-US">
                <a:latin typeface="Tahoma" pitchFamily="34" charset="0"/>
              </a:rPr>
              <a:t>US secretly meets with England to commit to  defeating Germany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4"/>
          <p:cNvSpPr>
            <a:spLocks noGrp="1"/>
          </p:cNvSpPr>
          <p:nvPr>
            <p:ph type="sldNum" sz="quarter" idx="11"/>
          </p:nvPr>
        </p:nvSpPr>
        <p:spPr>
          <a:noFill/>
        </p:spPr>
        <p:txBody>
          <a:bodyPr/>
          <a:lstStyle/>
          <a:p>
            <a:fld id="{A8EF7F7E-69D5-4CA6-95C3-2C0A588A5A9B}" type="slidenum">
              <a:rPr lang="en-US" altLang="en-US">
                <a:latin typeface="Arial" pitchFamily="34" charset="0"/>
              </a:rPr>
              <a:pPr/>
              <a:t>31</a:t>
            </a:fld>
            <a:endParaRPr lang="en-US" altLang="en-US">
              <a:latin typeface="Arial" pitchFamily="34" charset="0"/>
            </a:endParaRPr>
          </a:p>
        </p:txBody>
      </p:sp>
      <p:sp>
        <p:nvSpPr>
          <p:cNvPr id="82946" name="Rectangle 2"/>
          <p:cNvSpPr>
            <a:spLocks noGrp="1" noChangeArrowheads="1"/>
          </p:cNvSpPr>
          <p:nvPr>
            <p:ph type="title"/>
          </p:nvPr>
        </p:nvSpPr>
        <p:spPr/>
        <p:txBody>
          <a:bodyPr/>
          <a:lstStyle/>
          <a:p>
            <a:pPr eaLnBrk="1" hangingPunct="1">
              <a:defRPr/>
            </a:pPr>
            <a:r>
              <a:rPr lang="en-US" smtClean="0">
                <a:solidFill>
                  <a:schemeClr val="bg2"/>
                </a:solidFill>
              </a:rPr>
              <a:t>Meanwhile … in the Pacific</a:t>
            </a:r>
            <a:endParaRPr lang="en-US" smtClean="0"/>
          </a:p>
        </p:txBody>
      </p:sp>
      <p:sp>
        <p:nvSpPr>
          <p:cNvPr id="82947" name="Rectangle 3"/>
          <p:cNvSpPr>
            <a:spLocks noGrp="1" noChangeArrowheads="1"/>
          </p:cNvSpPr>
          <p:nvPr>
            <p:ph type="body" idx="1"/>
          </p:nvPr>
        </p:nvSpPr>
        <p:spPr>
          <a:xfrm>
            <a:off x="1676400" y="1219200"/>
            <a:ext cx="7239000" cy="457200"/>
          </a:xfrm>
        </p:spPr>
        <p:txBody>
          <a:bodyPr/>
          <a:lstStyle/>
          <a:p>
            <a:pPr eaLnBrk="1" hangingPunct="1">
              <a:defRPr/>
            </a:pPr>
            <a:r>
              <a:rPr lang="en-US" smtClean="0"/>
              <a:t>Pearl Harbor: “a date which will live in infamy”</a:t>
            </a:r>
          </a:p>
        </p:txBody>
      </p:sp>
      <p:sp>
        <p:nvSpPr>
          <p:cNvPr id="35845" name="Text Box 9"/>
          <p:cNvSpPr txBox="1">
            <a:spLocks noChangeArrowheads="1"/>
          </p:cNvSpPr>
          <p:nvPr/>
        </p:nvSpPr>
        <p:spPr bwMode="auto">
          <a:xfrm>
            <a:off x="1295400" y="5562600"/>
            <a:ext cx="4267200" cy="336550"/>
          </a:xfrm>
          <a:prstGeom prst="rect">
            <a:avLst/>
          </a:prstGeom>
          <a:noFill/>
          <a:ln w="9525">
            <a:noFill/>
            <a:miter lim="800000"/>
            <a:headEnd/>
            <a:tailEnd/>
          </a:ln>
        </p:spPr>
        <p:txBody>
          <a:bodyPr>
            <a:spAutoFit/>
          </a:bodyPr>
          <a:lstStyle/>
          <a:p>
            <a:r>
              <a:rPr lang="en-US" sz="1600">
                <a:latin typeface="KeplerRegular"/>
              </a:rPr>
              <a:t>USS Arizona Sinking in Pearl Harbor</a:t>
            </a:r>
            <a:endParaRPr lang="en-US">
              <a:latin typeface="KeplerRegular"/>
            </a:endParaRPr>
          </a:p>
        </p:txBody>
      </p:sp>
      <p:sp>
        <p:nvSpPr>
          <p:cNvPr id="35846" name="Text Box 10"/>
          <p:cNvSpPr txBox="1">
            <a:spLocks noChangeArrowheads="1"/>
          </p:cNvSpPr>
          <p:nvPr/>
        </p:nvSpPr>
        <p:spPr bwMode="auto">
          <a:xfrm>
            <a:off x="4724400" y="1752600"/>
            <a:ext cx="4419600" cy="457200"/>
          </a:xfrm>
          <a:prstGeom prst="rect">
            <a:avLst/>
          </a:prstGeom>
          <a:noFill/>
          <a:ln w="9525">
            <a:noFill/>
            <a:miter lim="800000"/>
            <a:headEnd/>
            <a:tailEnd/>
          </a:ln>
        </p:spPr>
        <p:txBody>
          <a:bodyPr>
            <a:spAutoFit/>
          </a:bodyPr>
          <a:lstStyle/>
          <a:p>
            <a:r>
              <a:rPr lang="en-US" b="1"/>
              <a:t>What?</a:t>
            </a:r>
            <a:endParaRPr lang="en-US"/>
          </a:p>
        </p:txBody>
      </p:sp>
      <p:sp>
        <p:nvSpPr>
          <p:cNvPr id="82955" name="Text Box 11"/>
          <p:cNvSpPr txBox="1">
            <a:spLocks noChangeArrowheads="1"/>
          </p:cNvSpPr>
          <p:nvPr/>
        </p:nvSpPr>
        <p:spPr bwMode="auto">
          <a:xfrm>
            <a:off x="5334000" y="2286000"/>
            <a:ext cx="3505200" cy="1552575"/>
          </a:xfrm>
          <a:prstGeom prst="rect">
            <a:avLst/>
          </a:prstGeom>
          <a:noFill/>
          <a:ln w="9525">
            <a:noFill/>
            <a:miter lim="800000"/>
            <a:headEnd/>
            <a:tailEnd/>
          </a:ln>
        </p:spPr>
        <p:txBody>
          <a:bodyPr>
            <a:spAutoFit/>
          </a:bodyPr>
          <a:lstStyle/>
          <a:p>
            <a:r>
              <a:rPr lang="en-US"/>
              <a:t>Surprise attack by the Japanese on American forces in Pearl Harbor, Hawaii</a:t>
            </a:r>
          </a:p>
        </p:txBody>
      </p:sp>
      <p:sp>
        <p:nvSpPr>
          <p:cNvPr id="35848" name="Text Box 12"/>
          <p:cNvSpPr txBox="1">
            <a:spLocks noChangeArrowheads="1"/>
          </p:cNvSpPr>
          <p:nvPr/>
        </p:nvSpPr>
        <p:spPr bwMode="auto">
          <a:xfrm>
            <a:off x="4648200" y="4191000"/>
            <a:ext cx="1219200" cy="457200"/>
          </a:xfrm>
          <a:prstGeom prst="rect">
            <a:avLst/>
          </a:prstGeom>
          <a:noFill/>
          <a:ln w="9525">
            <a:noFill/>
            <a:miter lim="800000"/>
            <a:headEnd/>
            <a:tailEnd/>
          </a:ln>
        </p:spPr>
        <p:txBody>
          <a:bodyPr>
            <a:spAutoFit/>
          </a:bodyPr>
          <a:lstStyle/>
          <a:p>
            <a:r>
              <a:rPr lang="en-US" b="1"/>
              <a:t>Effect?</a:t>
            </a:r>
            <a:endParaRPr lang="en-US"/>
          </a:p>
        </p:txBody>
      </p:sp>
      <p:sp>
        <p:nvSpPr>
          <p:cNvPr id="82957" name="Text Box 13"/>
          <p:cNvSpPr txBox="1">
            <a:spLocks noChangeArrowheads="1"/>
          </p:cNvSpPr>
          <p:nvPr/>
        </p:nvSpPr>
        <p:spPr bwMode="auto">
          <a:xfrm>
            <a:off x="5105400" y="4724400"/>
            <a:ext cx="3886200" cy="822325"/>
          </a:xfrm>
          <a:prstGeom prst="rect">
            <a:avLst/>
          </a:prstGeom>
          <a:noFill/>
          <a:ln w="9525">
            <a:noFill/>
            <a:miter lim="800000"/>
            <a:headEnd/>
            <a:tailEnd/>
          </a:ln>
        </p:spPr>
        <p:txBody>
          <a:bodyPr>
            <a:spAutoFit/>
          </a:bodyPr>
          <a:lstStyle/>
          <a:p>
            <a:r>
              <a:rPr lang="en-US"/>
              <a:t>US declares war on Japan &amp; other Axis powers</a:t>
            </a:r>
          </a:p>
        </p:txBody>
      </p:sp>
      <p:pic>
        <p:nvPicPr>
          <p:cNvPr id="35850" name="Picture 15" descr="C:\Documents and Settings\elyssa\Desktop\wwii\pearl2.jpeg"/>
          <p:cNvPicPr>
            <a:picLocks noChangeAspect="1" noChangeArrowheads="1"/>
          </p:cNvPicPr>
          <p:nvPr/>
        </p:nvPicPr>
        <p:blipFill>
          <a:blip r:embed="rId2"/>
          <a:srcRect/>
          <a:stretch>
            <a:fillRect/>
          </a:stretch>
        </p:blipFill>
        <p:spPr bwMode="auto">
          <a:xfrm>
            <a:off x="152400" y="1752600"/>
            <a:ext cx="4495800" cy="3614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2" name="Rectangle 2"/>
          <p:cNvSpPr>
            <a:spLocks noGrp="1" noChangeArrowheads="1"/>
          </p:cNvSpPr>
          <p:nvPr>
            <p:ph type="title"/>
          </p:nvPr>
        </p:nvSpPr>
        <p:spPr/>
        <p:txBody>
          <a:bodyPr/>
          <a:lstStyle/>
          <a:p>
            <a:pPr eaLnBrk="1" hangingPunct="1">
              <a:defRPr/>
            </a:pPr>
            <a:r>
              <a:rPr lang="en-US" sz="4000" smtClean="0">
                <a:latin typeface="Georgia" pitchFamily="18" charset="0"/>
              </a:rPr>
              <a:t>Germany’s Attack in Europe</a:t>
            </a:r>
          </a:p>
        </p:txBody>
      </p:sp>
      <p:sp>
        <p:nvSpPr>
          <p:cNvPr id="686083" name="Rectangle 3"/>
          <p:cNvSpPr>
            <a:spLocks noGrp="1" noChangeArrowheads="1"/>
          </p:cNvSpPr>
          <p:nvPr>
            <p:ph type="body" sz="half" idx="1"/>
          </p:nvPr>
        </p:nvSpPr>
        <p:spPr>
          <a:xfrm>
            <a:off x="0" y="1428736"/>
            <a:ext cx="3314700" cy="4876800"/>
          </a:xfrm>
        </p:spPr>
        <p:txBody>
          <a:bodyPr/>
          <a:lstStyle/>
          <a:p>
            <a:pPr eaLnBrk="1" hangingPunct="1">
              <a:defRPr/>
            </a:pPr>
            <a:r>
              <a:rPr lang="en-US" dirty="0" smtClean="0">
                <a:latin typeface="Verdana" pitchFamily="34" charset="0"/>
              </a:rPr>
              <a:t>Balkans</a:t>
            </a:r>
          </a:p>
          <a:p>
            <a:pPr eaLnBrk="1" hangingPunct="1">
              <a:defRPr/>
            </a:pPr>
            <a:r>
              <a:rPr lang="en-US" dirty="0" smtClean="0">
                <a:latin typeface="Verdana" pitchFamily="34" charset="0"/>
              </a:rPr>
              <a:t>Russia</a:t>
            </a:r>
          </a:p>
          <a:p>
            <a:pPr eaLnBrk="1" hangingPunct="1">
              <a:defRPr/>
            </a:pPr>
            <a:r>
              <a:rPr lang="en-US" dirty="0" smtClean="0">
                <a:latin typeface="Verdana" pitchFamily="34" charset="0"/>
              </a:rPr>
              <a:t>US </a:t>
            </a:r>
            <a:r>
              <a:rPr lang="en-US" dirty="0" smtClean="0">
                <a:latin typeface="Verdana" pitchFamily="34" charset="0"/>
              </a:rPr>
              <a:t>Isolation</a:t>
            </a:r>
            <a:endParaRPr lang="en-US" dirty="0" smtClean="0">
              <a:latin typeface="Verdana" pitchFamily="34" charset="0"/>
            </a:endParaRPr>
          </a:p>
        </p:txBody>
      </p:sp>
      <p:sp>
        <p:nvSpPr>
          <p:cNvPr id="36868" name="Line 4"/>
          <p:cNvSpPr>
            <a:spLocks noChangeShapeType="1"/>
          </p:cNvSpPr>
          <p:nvPr/>
        </p:nvSpPr>
        <p:spPr bwMode="auto">
          <a:xfrm>
            <a:off x="228600" y="1295400"/>
            <a:ext cx="8686800" cy="0"/>
          </a:xfrm>
          <a:prstGeom prst="line">
            <a:avLst/>
          </a:prstGeom>
          <a:noFill/>
          <a:ln w="28575">
            <a:solidFill>
              <a:schemeClr val="tx1"/>
            </a:solidFill>
            <a:round/>
            <a:headEnd/>
            <a:tailEnd/>
          </a:ln>
        </p:spPr>
        <p:txBody>
          <a:bodyPr/>
          <a:lstStyle/>
          <a:p>
            <a:endParaRPr lang="en-US"/>
          </a:p>
        </p:txBody>
      </p:sp>
      <p:pic>
        <p:nvPicPr>
          <p:cNvPr id="36869" name="Picture 5" descr="Photo: The Blitzkrieg in Europe"/>
          <p:cNvPicPr>
            <a:picLocks noChangeAspect="1" noChangeArrowheads="1"/>
          </p:cNvPicPr>
          <p:nvPr>
            <p:ph sz="half" idx="2"/>
          </p:nvPr>
        </p:nvPicPr>
        <p:blipFill>
          <a:blip r:embed="rId2"/>
          <a:srcRect/>
          <a:stretch>
            <a:fillRect/>
          </a:stretch>
        </p:blipFill>
        <p:spPr>
          <a:xfrm>
            <a:off x="3159639" y="1714488"/>
            <a:ext cx="5984361" cy="4572008"/>
          </a:xfr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4" name="Rectangle 4"/>
          <p:cNvSpPr>
            <a:spLocks noGrp="1" noChangeArrowheads="1"/>
          </p:cNvSpPr>
          <p:nvPr>
            <p:ph type="title"/>
          </p:nvPr>
        </p:nvSpPr>
        <p:spPr>
          <a:xfrm>
            <a:off x="457200" y="274638"/>
            <a:ext cx="8229600" cy="563562"/>
          </a:xfrm>
        </p:spPr>
        <p:txBody>
          <a:bodyPr/>
          <a:lstStyle/>
          <a:p>
            <a:pPr eaLnBrk="1" hangingPunct="1">
              <a:defRPr/>
            </a:pPr>
            <a:r>
              <a:rPr lang="en-US" sz="4000" smtClean="0"/>
              <a:t>Maximum Axis Control (Sept 1942)</a:t>
            </a:r>
          </a:p>
        </p:txBody>
      </p:sp>
      <p:pic>
        <p:nvPicPr>
          <p:cNvPr id="37891" name="Picture 6" descr="etomap1"/>
          <p:cNvPicPr>
            <a:picLocks noChangeAspect="1" noChangeArrowheads="1"/>
          </p:cNvPicPr>
          <p:nvPr/>
        </p:nvPicPr>
        <p:blipFill>
          <a:blip r:embed="rId2"/>
          <a:srcRect/>
          <a:stretch>
            <a:fillRect/>
          </a:stretch>
        </p:blipFill>
        <p:spPr bwMode="auto">
          <a:xfrm>
            <a:off x="1371600" y="1447800"/>
            <a:ext cx="6605588" cy="483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p:txBody>
          <a:bodyPr/>
          <a:lstStyle/>
          <a:p>
            <a:pPr eaLnBrk="1" hangingPunct="1">
              <a:defRPr/>
            </a:pPr>
            <a:r>
              <a:rPr lang="en-US" sz="4000" smtClean="0">
                <a:latin typeface="Georgia" pitchFamily="18" charset="0"/>
              </a:rPr>
              <a:t>Allied Counterattacks in Europe</a:t>
            </a:r>
          </a:p>
        </p:txBody>
      </p:sp>
      <p:sp>
        <p:nvSpPr>
          <p:cNvPr id="672771" name="Rectangle 3"/>
          <p:cNvSpPr>
            <a:spLocks noGrp="1" noChangeArrowheads="1"/>
          </p:cNvSpPr>
          <p:nvPr>
            <p:ph type="body" sz="half" idx="1"/>
          </p:nvPr>
        </p:nvSpPr>
        <p:spPr/>
        <p:txBody>
          <a:bodyPr/>
          <a:lstStyle/>
          <a:p>
            <a:pPr eaLnBrk="1" hangingPunct="1">
              <a:defRPr/>
            </a:pPr>
            <a:r>
              <a:rPr lang="en-US" smtClean="0">
                <a:latin typeface="Verdana" pitchFamily="34" charset="0"/>
              </a:rPr>
              <a:t>Soviet</a:t>
            </a:r>
          </a:p>
          <a:p>
            <a:pPr eaLnBrk="1" hangingPunct="1">
              <a:defRPr/>
            </a:pPr>
            <a:r>
              <a:rPr lang="en-US" smtClean="0">
                <a:latin typeface="Verdana" pitchFamily="34" charset="0"/>
              </a:rPr>
              <a:t>North Africa</a:t>
            </a:r>
          </a:p>
          <a:p>
            <a:pPr eaLnBrk="1" hangingPunct="1">
              <a:defRPr/>
            </a:pPr>
            <a:r>
              <a:rPr lang="en-US" smtClean="0">
                <a:latin typeface="Verdana" pitchFamily="34" charset="0"/>
              </a:rPr>
              <a:t>Italy </a:t>
            </a:r>
          </a:p>
          <a:p>
            <a:pPr eaLnBrk="1" hangingPunct="1">
              <a:defRPr/>
            </a:pPr>
            <a:r>
              <a:rPr lang="en-US" smtClean="0">
                <a:latin typeface="Verdana" pitchFamily="34" charset="0"/>
              </a:rPr>
              <a:t>Normandy</a:t>
            </a:r>
          </a:p>
          <a:p>
            <a:pPr eaLnBrk="1" hangingPunct="1">
              <a:defRPr/>
            </a:pPr>
            <a:r>
              <a:rPr lang="en-US" smtClean="0">
                <a:latin typeface="Verdana" pitchFamily="34" charset="0"/>
              </a:rPr>
              <a:t>Battle of the Bulge</a:t>
            </a:r>
          </a:p>
        </p:txBody>
      </p:sp>
      <p:sp>
        <p:nvSpPr>
          <p:cNvPr id="38916" name="Line 4"/>
          <p:cNvSpPr>
            <a:spLocks noChangeShapeType="1"/>
          </p:cNvSpPr>
          <p:nvPr/>
        </p:nvSpPr>
        <p:spPr bwMode="auto">
          <a:xfrm>
            <a:off x="228600" y="1524000"/>
            <a:ext cx="8686800" cy="0"/>
          </a:xfrm>
          <a:prstGeom prst="line">
            <a:avLst/>
          </a:prstGeom>
          <a:noFill/>
          <a:ln w="28575">
            <a:solidFill>
              <a:schemeClr val="tx1"/>
            </a:solidFill>
            <a:round/>
            <a:headEnd/>
            <a:tailEnd/>
          </a:ln>
        </p:spPr>
        <p:txBody>
          <a:bodyPr/>
          <a:lstStyle/>
          <a:p>
            <a:endParaRPr lang="en-US"/>
          </a:p>
        </p:txBody>
      </p:sp>
      <p:pic>
        <p:nvPicPr>
          <p:cNvPr id="38917" name="Picture 17" descr="d02517"/>
          <p:cNvPicPr>
            <a:picLocks noChangeAspect="1" noChangeArrowheads="1"/>
          </p:cNvPicPr>
          <p:nvPr>
            <p:ph sz="quarter" idx="3"/>
          </p:nvPr>
        </p:nvPicPr>
        <p:blipFill>
          <a:blip r:embed="rId2"/>
          <a:srcRect t="3882"/>
          <a:stretch>
            <a:fillRect/>
          </a:stretch>
        </p:blipFill>
        <p:spPr>
          <a:xfrm>
            <a:off x="3581400" y="2125663"/>
            <a:ext cx="5257800" cy="4198937"/>
          </a:xfr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4" descr="ww2"/>
          <p:cNvPicPr>
            <a:picLocks noChangeAspect="1" noChangeArrowheads="1"/>
          </p:cNvPicPr>
          <p:nvPr/>
        </p:nvPicPr>
        <p:blipFill>
          <a:blip r:embed="rId2"/>
          <a:srcRect/>
          <a:stretch>
            <a:fillRect/>
          </a:stretch>
        </p:blipFill>
        <p:spPr bwMode="auto">
          <a:xfrm>
            <a:off x="334963" y="215900"/>
            <a:ext cx="8474075" cy="6424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130" name="Rectangle 2"/>
          <p:cNvSpPr>
            <a:spLocks noGrp="1" noChangeArrowheads="1"/>
          </p:cNvSpPr>
          <p:nvPr>
            <p:ph type="title"/>
          </p:nvPr>
        </p:nvSpPr>
        <p:spPr/>
        <p:txBody>
          <a:bodyPr/>
          <a:lstStyle/>
          <a:p>
            <a:pPr eaLnBrk="1" hangingPunct="1">
              <a:defRPr/>
            </a:pPr>
            <a:r>
              <a:rPr lang="en-US" sz="4000" smtClean="0">
                <a:latin typeface="Georgia" pitchFamily="18" charset="0"/>
              </a:rPr>
              <a:t>Allied Counterattacks in Europe</a:t>
            </a:r>
          </a:p>
        </p:txBody>
      </p:sp>
      <p:sp>
        <p:nvSpPr>
          <p:cNvPr id="688131" name="Rectangle 3"/>
          <p:cNvSpPr>
            <a:spLocks noGrp="1" noChangeArrowheads="1"/>
          </p:cNvSpPr>
          <p:nvPr>
            <p:ph type="body" sz="half" idx="1"/>
          </p:nvPr>
        </p:nvSpPr>
        <p:spPr>
          <a:xfrm>
            <a:off x="457200" y="1646238"/>
            <a:ext cx="4038600" cy="4525962"/>
          </a:xfrm>
        </p:spPr>
        <p:txBody>
          <a:bodyPr/>
          <a:lstStyle/>
          <a:p>
            <a:pPr eaLnBrk="1" hangingPunct="1">
              <a:defRPr/>
            </a:pPr>
            <a:r>
              <a:rPr lang="en-US" smtClean="0">
                <a:latin typeface="Verdana" pitchFamily="34" charset="0"/>
              </a:rPr>
              <a:t>Surrender</a:t>
            </a:r>
          </a:p>
          <a:p>
            <a:pPr lvl="1" eaLnBrk="1" hangingPunct="1">
              <a:defRPr/>
            </a:pPr>
            <a:r>
              <a:rPr lang="en-US" smtClean="0">
                <a:latin typeface="Verdana" pitchFamily="34" charset="0"/>
              </a:rPr>
              <a:t>Stalin, Churchill, Roosevelt</a:t>
            </a:r>
          </a:p>
          <a:p>
            <a:pPr eaLnBrk="1" hangingPunct="1">
              <a:defRPr/>
            </a:pPr>
            <a:r>
              <a:rPr lang="en-US" smtClean="0">
                <a:latin typeface="Verdana" pitchFamily="34" charset="0"/>
              </a:rPr>
              <a:t>The Marshall Plan</a:t>
            </a:r>
          </a:p>
        </p:txBody>
      </p:sp>
      <p:sp>
        <p:nvSpPr>
          <p:cNvPr id="40964" name="Line 4"/>
          <p:cNvSpPr>
            <a:spLocks noChangeShapeType="1"/>
          </p:cNvSpPr>
          <p:nvPr/>
        </p:nvSpPr>
        <p:spPr bwMode="auto">
          <a:xfrm>
            <a:off x="228600" y="1524000"/>
            <a:ext cx="8686800" cy="0"/>
          </a:xfrm>
          <a:prstGeom prst="line">
            <a:avLst/>
          </a:prstGeom>
          <a:noFill/>
          <a:ln w="28575">
            <a:solidFill>
              <a:schemeClr val="tx1"/>
            </a:solidFill>
            <a:round/>
            <a:headEnd/>
            <a:tailEnd/>
          </a:ln>
        </p:spPr>
        <p:txBody>
          <a:bodyPr/>
          <a:lstStyle/>
          <a:p>
            <a:endParaRPr lang="en-US"/>
          </a:p>
        </p:txBody>
      </p:sp>
      <p:pic>
        <p:nvPicPr>
          <p:cNvPr id="40965" name="Picture 6" descr="img0039"/>
          <p:cNvPicPr>
            <a:picLocks noChangeAspect="1" noChangeArrowheads="1"/>
          </p:cNvPicPr>
          <p:nvPr>
            <p:ph sz="half" idx="2"/>
          </p:nvPr>
        </p:nvPicPr>
        <p:blipFill>
          <a:blip r:embed="rId2"/>
          <a:srcRect l="1862" t="2792" r="1357"/>
          <a:stretch>
            <a:fillRect/>
          </a:stretch>
        </p:blipFill>
        <p:spPr>
          <a:xfrm>
            <a:off x="4648200" y="1828800"/>
            <a:ext cx="4343400" cy="3074988"/>
          </a:xfr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p:txBody>
          <a:bodyPr/>
          <a:lstStyle/>
          <a:p>
            <a:pPr eaLnBrk="1" hangingPunct="1">
              <a:defRPr/>
            </a:pPr>
            <a:r>
              <a:rPr lang="en-US" smtClean="0">
                <a:latin typeface="Georgia" pitchFamily="18" charset="0"/>
              </a:rPr>
              <a:t>Japan’s Invasion</a:t>
            </a:r>
          </a:p>
        </p:txBody>
      </p:sp>
      <p:sp>
        <p:nvSpPr>
          <p:cNvPr id="671747" name="Rectangle 3"/>
          <p:cNvSpPr>
            <a:spLocks noGrp="1" noChangeArrowheads="1"/>
          </p:cNvSpPr>
          <p:nvPr>
            <p:ph type="body" sz="half" idx="1"/>
          </p:nvPr>
        </p:nvSpPr>
        <p:spPr/>
        <p:txBody>
          <a:bodyPr/>
          <a:lstStyle/>
          <a:p>
            <a:pPr eaLnBrk="1" hangingPunct="1">
              <a:defRPr/>
            </a:pPr>
            <a:r>
              <a:rPr lang="en-US" smtClean="0">
                <a:latin typeface="Verdana" pitchFamily="34" charset="0"/>
              </a:rPr>
              <a:t>China</a:t>
            </a:r>
          </a:p>
          <a:p>
            <a:pPr lvl="1" eaLnBrk="1" hangingPunct="1">
              <a:defRPr/>
            </a:pPr>
            <a:r>
              <a:rPr lang="en-US" smtClean="0">
                <a:latin typeface="Verdana" pitchFamily="34" charset="0"/>
              </a:rPr>
              <a:t>Blockade</a:t>
            </a:r>
          </a:p>
          <a:p>
            <a:pPr eaLnBrk="1" hangingPunct="1">
              <a:defRPr/>
            </a:pPr>
            <a:r>
              <a:rPr lang="en-US" smtClean="0">
                <a:latin typeface="Verdana" pitchFamily="34" charset="0"/>
              </a:rPr>
              <a:t>Pearl Harbor</a:t>
            </a:r>
          </a:p>
          <a:p>
            <a:pPr eaLnBrk="1" hangingPunct="1">
              <a:defRPr/>
            </a:pPr>
            <a:r>
              <a:rPr lang="en-US" smtClean="0">
                <a:latin typeface="Verdana" pitchFamily="34" charset="0"/>
              </a:rPr>
              <a:t>Southeast Asia</a:t>
            </a:r>
          </a:p>
        </p:txBody>
      </p:sp>
      <p:sp>
        <p:nvSpPr>
          <p:cNvPr id="41988" name="Line 4"/>
          <p:cNvSpPr>
            <a:spLocks noChangeShapeType="1"/>
          </p:cNvSpPr>
          <p:nvPr/>
        </p:nvSpPr>
        <p:spPr bwMode="auto">
          <a:xfrm>
            <a:off x="228600" y="1295400"/>
            <a:ext cx="8686800" cy="0"/>
          </a:xfrm>
          <a:prstGeom prst="line">
            <a:avLst/>
          </a:prstGeom>
          <a:noFill/>
          <a:ln w="28575">
            <a:solidFill>
              <a:schemeClr val="tx1"/>
            </a:solidFill>
            <a:round/>
            <a:headEnd/>
            <a:tailEnd/>
          </a:ln>
        </p:spPr>
        <p:txBody>
          <a:bodyPr/>
          <a:lstStyle/>
          <a:p>
            <a:endParaRPr lang="en-US"/>
          </a:p>
        </p:txBody>
      </p:sp>
      <p:pic>
        <p:nvPicPr>
          <p:cNvPr id="41989" name="Picture 9" descr="18img2bh"/>
          <p:cNvPicPr>
            <a:picLocks noChangeAspect="1" noChangeArrowheads="1"/>
          </p:cNvPicPr>
          <p:nvPr>
            <p:ph sz="quarter" idx="3"/>
          </p:nvPr>
        </p:nvPicPr>
        <p:blipFill>
          <a:blip r:embed="rId2"/>
          <a:srcRect/>
          <a:stretch>
            <a:fillRect/>
          </a:stretch>
        </p:blipFill>
        <p:spPr>
          <a:xfrm>
            <a:off x="4343400" y="1733550"/>
            <a:ext cx="4397375" cy="3448050"/>
          </a:xfr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794" name="Rectangle 2"/>
          <p:cNvSpPr>
            <a:spLocks noGrp="1" noChangeArrowheads="1"/>
          </p:cNvSpPr>
          <p:nvPr>
            <p:ph type="title"/>
          </p:nvPr>
        </p:nvSpPr>
        <p:spPr/>
        <p:txBody>
          <a:bodyPr/>
          <a:lstStyle/>
          <a:p>
            <a:pPr eaLnBrk="1" hangingPunct="1">
              <a:defRPr/>
            </a:pPr>
            <a:r>
              <a:rPr lang="en-US" sz="4000" smtClean="0">
                <a:latin typeface="Georgia" pitchFamily="18" charset="0"/>
              </a:rPr>
              <a:t>Allied Counterattacks in the Pacific</a:t>
            </a:r>
          </a:p>
        </p:txBody>
      </p:sp>
      <p:sp>
        <p:nvSpPr>
          <p:cNvPr id="673795" name="Rectangle 3"/>
          <p:cNvSpPr>
            <a:spLocks noGrp="1" noChangeArrowheads="1"/>
          </p:cNvSpPr>
          <p:nvPr>
            <p:ph type="body" sz="half" idx="1"/>
          </p:nvPr>
        </p:nvSpPr>
        <p:spPr/>
        <p:txBody>
          <a:bodyPr/>
          <a:lstStyle/>
          <a:p>
            <a:pPr eaLnBrk="1" hangingPunct="1">
              <a:defRPr/>
            </a:pPr>
            <a:r>
              <a:rPr lang="en-US" smtClean="0">
                <a:latin typeface="Verdana" pitchFamily="34" charset="0"/>
              </a:rPr>
              <a:t>Midway</a:t>
            </a:r>
          </a:p>
          <a:p>
            <a:pPr eaLnBrk="1" hangingPunct="1">
              <a:defRPr/>
            </a:pPr>
            <a:r>
              <a:rPr lang="en-US" smtClean="0">
                <a:latin typeface="Verdana" pitchFamily="34" charset="0"/>
              </a:rPr>
              <a:t>Southeast Asia</a:t>
            </a:r>
          </a:p>
          <a:p>
            <a:pPr eaLnBrk="1" hangingPunct="1">
              <a:defRPr/>
            </a:pPr>
            <a:r>
              <a:rPr lang="en-US" smtClean="0">
                <a:latin typeface="Verdana" pitchFamily="34" charset="0"/>
              </a:rPr>
              <a:t>Island hopping</a:t>
            </a:r>
          </a:p>
          <a:p>
            <a:pPr eaLnBrk="1" hangingPunct="1">
              <a:defRPr/>
            </a:pPr>
            <a:r>
              <a:rPr lang="en-US" smtClean="0">
                <a:latin typeface="Verdana" pitchFamily="34" charset="0"/>
              </a:rPr>
              <a:t>Japanese main islands</a:t>
            </a:r>
          </a:p>
        </p:txBody>
      </p:sp>
      <p:sp>
        <p:nvSpPr>
          <p:cNvPr id="43012" name="Line 4"/>
          <p:cNvSpPr>
            <a:spLocks noChangeShapeType="1"/>
          </p:cNvSpPr>
          <p:nvPr/>
        </p:nvSpPr>
        <p:spPr bwMode="auto">
          <a:xfrm>
            <a:off x="228600" y="1524000"/>
            <a:ext cx="8686800" cy="0"/>
          </a:xfrm>
          <a:prstGeom prst="line">
            <a:avLst/>
          </a:prstGeom>
          <a:noFill/>
          <a:ln w="28575">
            <a:solidFill>
              <a:schemeClr val="tx1"/>
            </a:solidFill>
            <a:round/>
            <a:headEnd/>
            <a:tailEnd/>
          </a:ln>
        </p:spPr>
        <p:txBody>
          <a:bodyPr/>
          <a:lstStyle/>
          <a:p>
            <a:endParaRPr lang="en-US"/>
          </a:p>
        </p:txBody>
      </p:sp>
      <p:pic>
        <p:nvPicPr>
          <p:cNvPr id="43013" name="Picture 6" descr="midway-161b"/>
          <p:cNvPicPr>
            <a:picLocks noChangeAspect="1" noChangeArrowheads="1"/>
          </p:cNvPicPr>
          <p:nvPr>
            <p:ph sz="half" idx="2"/>
          </p:nvPr>
        </p:nvPicPr>
        <p:blipFill>
          <a:blip r:embed="rId2"/>
          <a:srcRect/>
          <a:stretch>
            <a:fillRect/>
          </a:stretch>
        </p:blipFill>
        <p:spPr>
          <a:xfrm>
            <a:off x="4343400" y="1828800"/>
            <a:ext cx="4495800" cy="2819400"/>
          </a:xfr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ctrTitle"/>
          </p:nvPr>
        </p:nvSpPr>
        <p:spPr>
          <a:xfrm>
            <a:off x="684213" y="2276475"/>
            <a:ext cx="7772400" cy="1152525"/>
          </a:xfrm>
        </p:spPr>
        <p:txBody>
          <a:bodyPr/>
          <a:lstStyle/>
          <a:p>
            <a:pPr eaLnBrk="1" hangingPunct="1">
              <a:defRPr/>
            </a:pPr>
            <a:r>
              <a:rPr lang="en-US" sz="4400" dirty="0" smtClean="0"/>
              <a:t>http://www.bbc.co.uk/history/worldwars/wwtwo/</a:t>
            </a:r>
            <a:br>
              <a:rPr lang="en-US" sz="4400" dirty="0" smtClean="0"/>
            </a:br>
            <a:r>
              <a:rPr lang="en-US" sz="4400" dirty="0" smtClean="0"/>
              <a:t/>
            </a:r>
            <a:br>
              <a:rPr lang="en-US" sz="4400" dirty="0" smtClean="0"/>
            </a:br>
            <a:endParaRPr lang="en-US" sz="4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p:txBody>
          <a:bodyPr/>
          <a:lstStyle/>
          <a:p>
            <a:pPr eaLnBrk="1" hangingPunct="1">
              <a:defRPr/>
            </a:pPr>
            <a:r>
              <a:rPr lang="en-US" smtClean="0"/>
              <a:t>German Dictator, Adolph Hitler</a:t>
            </a:r>
          </a:p>
        </p:txBody>
      </p:sp>
      <p:pic>
        <p:nvPicPr>
          <p:cNvPr id="23557" name="Picture 5" descr="Adolf Hitler in his custom measured in Thailand, September 1936"/>
          <p:cNvPicPr>
            <a:picLocks noChangeAspect="1" noChangeArrowheads="1"/>
          </p:cNvPicPr>
          <p:nvPr/>
        </p:nvPicPr>
        <p:blipFill>
          <a:blip r:embed="rId3"/>
          <a:srcRect/>
          <a:stretch>
            <a:fillRect/>
          </a:stretch>
        </p:blipFill>
        <p:spPr bwMode="auto">
          <a:xfrm>
            <a:off x="1828800" y="1447800"/>
            <a:ext cx="5253038"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mtClean="0"/>
              <a:t>National Socialists, or Nazis</a:t>
            </a:r>
          </a:p>
        </p:txBody>
      </p:sp>
      <p:sp>
        <p:nvSpPr>
          <p:cNvPr id="5123" name="Rectangle 3"/>
          <p:cNvSpPr>
            <a:spLocks noGrp="1" noChangeArrowheads="1"/>
          </p:cNvSpPr>
          <p:nvPr>
            <p:ph type="body" idx="1"/>
          </p:nvPr>
        </p:nvSpPr>
        <p:spPr/>
        <p:txBody>
          <a:bodyPr/>
          <a:lstStyle/>
          <a:p>
            <a:pPr eaLnBrk="1" hangingPunct="1">
              <a:defRPr/>
            </a:pPr>
            <a:r>
              <a:rPr lang="en-US" smtClean="0"/>
              <a:t>Political party with Hitler in charge</a:t>
            </a:r>
          </a:p>
          <a:p>
            <a:pPr eaLnBrk="1" hangingPunct="1">
              <a:defRPr/>
            </a:pPr>
            <a:r>
              <a:rPr lang="en-US" smtClean="0"/>
              <a:t>Grew in power and started an army</a:t>
            </a:r>
          </a:p>
          <a:p>
            <a:pPr eaLnBrk="1" hangingPunct="1">
              <a:defRPr/>
            </a:pPr>
            <a:r>
              <a:rPr lang="en-US" smtClean="0"/>
              <a:t>Soldiers, called storm troopers</a:t>
            </a:r>
          </a:p>
          <a:p>
            <a:pPr eaLnBrk="1" hangingPunct="1">
              <a:defRPr/>
            </a:pPr>
            <a:r>
              <a:rPr lang="en-US" smtClean="0"/>
              <a:t>Attacked Jewish people and others opposed to Hitler</a:t>
            </a:r>
          </a:p>
          <a:p>
            <a:pPr eaLnBrk="1" hangingPunct="1">
              <a:defRPr/>
            </a:pPr>
            <a:r>
              <a:rPr lang="en-US" smtClean="0"/>
              <a:t>Put prisoners into terrible prisons called concentration camps.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mtClean="0"/>
              <a:t>Nazis in Control</a:t>
            </a:r>
          </a:p>
        </p:txBody>
      </p:sp>
      <p:sp>
        <p:nvSpPr>
          <p:cNvPr id="6147" name="Rectangle 3"/>
          <p:cNvSpPr>
            <a:spLocks noGrp="1" noChangeArrowheads="1"/>
          </p:cNvSpPr>
          <p:nvPr>
            <p:ph type="body" idx="1"/>
          </p:nvPr>
        </p:nvSpPr>
        <p:spPr/>
        <p:txBody>
          <a:bodyPr/>
          <a:lstStyle/>
          <a:p>
            <a:pPr eaLnBrk="1" hangingPunct="1">
              <a:defRPr/>
            </a:pPr>
            <a:r>
              <a:rPr lang="en-US" smtClean="0"/>
              <a:t>1933 took control of German government</a:t>
            </a:r>
          </a:p>
          <a:p>
            <a:pPr eaLnBrk="1" hangingPunct="1">
              <a:defRPr/>
            </a:pPr>
            <a:r>
              <a:rPr lang="en-US" smtClean="0"/>
              <a:t>Hitler ruled as a </a:t>
            </a:r>
            <a:r>
              <a:rPr lang="en-US" u="sng" smtClean="0"/>
              <a:t>dictator</a:t>
            </a:r>
            <a:r>
              <a:rPr lang="en-US" smtClean="0"/>
              <a:t>, an all-powerful ruler.</a:t>
            </a:r>
          </a:p>
          <a:p>
            <a:pPr eaLnBrk="1" hangingPunct="1">
              <a:defRPr/>
            </a:pPr>
            <a:r>
              <a:rPr lang="en-US" smtClean="0"/>
              <a:t>Rebuilt Germany’s economy by preparing for another war.</a:t>
            </a:r>
          </a:p>
          <a:p>
            <a:pPr eaLnBrk="1" hangingPunct="1">
              <a:defRPr/>
            </a:pPr>
            <a:r>
              <a:rPr lang="en-US" smtClean="0"/>
              <a:t>Built tanks, guns and other war supplies</a:t>
            </a:r>
          </a:p>
          <a:p>
            <a:pPr eaLnBrk="1" hangingPunct="1">
              <a:defRPr/>
            </a:pPr>
            <a:r>
              <a:rPr lang="en-US" smtClean="0"/>
              <a:t>Wanted to Rule the World</a:t>
            </a:r>
          </a:p>
        </p:txBody>
      </p:sp>
      <p:sp>
        <p:nvSpPr>
          <p:cNvPr id="9220" name="Rectangle 4"/>
          <p:cNvSpPr>
            <a:spLocks noChangeArrowheads="1"/>
          </p:cNvSpPr>
          <p:nvPr/>
        </p:nvSpPr>
        <p:spPr bwMode="auto">
          <a:xfrm>
            <a:off x="946150" y="-1703388"/>
            <a:ext cx="9144000" cy="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smtClean="0"/>
              <a:t>The War Begins</a:t>
            </a:r>
          </a:p>
        </p:txBody>
      </p:sp>
      <p:sp>
        <p:nvSpPr>
          <p:cNvPr id="8195" name="Rectangle 3"/>
          <p:cNvSpPr>
            <a:spLocks noGrp="1" noChangeArrowheads="1"/>
          </p:cNvSpPr>
          <p:nvPr>
            <p:ph type="body" idx="1"/>
          </p:nvPr>
        </p:nvSpPr>
        <p:spPr/>
        <p:txBody>
          <a:bodyPr/>
          <a:lstStyle/>
          <a:p>
            <a:pPr eaLnBrk="1" hangingPunct="1">
              <a:defRPr/>
            </a:pPr>
            <a:r>
              <a:rPr lang="en-US" smtClean="0"/>
              <a:t>Japan, Italy, and Germany began taking over other countries.</a:t>
            </a:r>
          </a:p>
          <a:p>
            <a:pPr eaLnBrk="1" hangingPunct="1">
              <a:defRPr/>
            </a:pPr>
            <a:r>
              <a:rPr lang="en-US" smtClean="0"/>
              <a:t>Sept. 1, 1939 Germany invaded Poland</a:t>
            </a:r>
          </a:p>
          <a:p>
            <a:pPr eaLnBrk="1" hangingPunct="1">
              <a:defRPr/>
            </a:pPr>
            <a:r>
              <a:rPr lang="en-US" smtClean="0"/>
              <a:t>British and French leaders had had enough!</a:t>
            </a:r>
          </a:p>
          <a:p>
            <a:pPr eaLnBrk="1" hangingPunct="1">
              <a:defRPr/>
            </a:pPr>
            <a:r>
              <a:rPr lang="en-US" smtClean="0"/>
              <a:t>Declared war on Germany on Sept. 3, 1939.</a:t>
            </a:r>
          </a:p>
          <a:p>
            <a:pPr eaLnBrk="1" hangingPunct="1">
              <a:defRPr/>
            </a:pPr>
            <a:r>
              <a:rPr lang="en-US" smtClean="0"/>
              <a:t>British and French not able to stop Germany from taking over other countries.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smtClean="0"/>
              <a:t>The United States</a:t>
            </a:r>
          </a:p>
        </p:txBody>
      </p:sp>
      <p:sp>
        <p:nvSpPr>
          <p:cNvPr id="9219" name="Rectangle 3"/>
          <p:cNvSpPr>
            <a:spLocks noGrp="1" noChangeArrowheads="1"/>
          </p:cNvSpPr>
          <p:nvPr>
            <p:ph type="body" idx="1"/>
          </p:nvPr>
        </p:nvSpPr>
        <p:spPr/>
        <p:txBody>
          <a:bodyPr/>
          <a:lstStyle/>
          <a:p>
            <a:pPr eaLnBrk="1" hangingPunct="1">
              <a:defRPr/>
            </a:pPr>
            <a:r>
              <a:rPr lang="en-US" smtClean="0"/>
              <a:t>Many thought we should stay out</a:t>
            </a:r>
          </a:p>
          <a:p>
            <a:pPr eaLnBrk="1" hangingPunct="1">
              <a:defRPr/>
            </a:pPr>
            <a:r>
              <a:rPr lang="en-US" smtClean="0"/>
              <a:t>President Franklin Roosevelt promised to keep up out of the war.</a:t>
            </a:r>
          </a:p>
          <a:p>
            <a:pPr eaLnBrk="1" hangingPunct="1">
              <a:defRPr/>
            </a:pPr>
            <a:r>
              <a:rPr lang="en-US" smtClean="0"/>
              <a:t>Prepared for attack just in case.</a:t>
            </a:r>
          </a:p>
          <a:p>
            <a:pPr eaLnBrk="1" hangingPunct="1">
              <a:defRPr/>
            </a:pPr>
            <a:r>
              <a:rPr lang="en-US" smtClean="0"/>
              <a:t>1</a:t>
            </a:r>
            <a:r>
              <a:rPr lang="en-US" baseline="30000" smtClean="0"/>
              <a:t>st</a:t>
            </a:r>
            <a:r>
              <a:rPr lang="en-US" smtClean="0"/>
              <a:t> peacetime draft </a:t>
            </a:r>
          </a:p>
          <a:p>
            <a:pPr lvl="1" eaLnBrk="1" hangingPunct="1">
              <a:defRPr/>
            </a:pPr>
            <a:r>
              <a:rPr lang="en-US" smtClean="0"/>
              <a:t>Men ages 21-39 had to register</a:t>
            </a:r>
          </a:p>
          <a:p>
            <a:pPr lvl="1" eaLnBrk="1" hangingPunct="1">
              <a:defRPr/>
            </a:pPr>
            <a:r>
              <a:rPr lang="en-US" smtClean="0"/>
              <a:t>Started making war supplies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0" y="277813"/>
            <a:ext cx="8229600" cy="1139825"/>
          </a:xfrm>
        </p:spPr>
        <p:txBody>
          <a:bodyPr/>
          <a:lstStyle/>
          <a:p>
            <a:pPr eaLnBrk="1" hangingPunct="1">
              <a:defRPr/>
            </a:pPr>
            <a:r>
              <a:rPr lang="en-US" smtClean="0"/>
              <a:t>U.S. Enters the War</a:t>
            </a:r>
          </a:p>
        </p:txBody>
      </p:sp>
      <p:sp>
        <p:nvSpPr>
          <p:cNvPr id="11267" name="Rectangle 3"/>
          <p:cNvSpPr>
            <a:spLocks noGrp="1" noChangeArrowheads="1"/>
          </p:cNvSpPr>
          <p:nvPr>
            <p:ph type="body" idx="4294967295"/>
          </p:nvPr>
        </p:nvSpPr>
        <p:spPr>
          <a:xfrm>
            <a:off x="0" y="1600200"/>
            <a:ext cx="8229600" cy="4530725"/>
          </a:xfrm>
        </p:spPr>
        <p:txBody>
          <a:bodyPr/>
          <a:lstStyle/>
          <a:p>
            <a:pPr eaLnBrk="1" hangingPunct="1">
              <a:lnSpc>
                <a:spcPct val="90000"/>
              </a:lnSpc>
              <a:defRPr/>
            </a:pPr>
            <a:r>
              <a:rPr lang="en-US" smtClean="0"/>
              <a:t>December 7, 1941, Japanese planes attacked Pearl Harbor in the Hawaiian Islands.</a:t>
            </a:r>
          </a:p>
          <a:p>
            <a:pPr eaLnBrk="1" hangingPunct="1">
              <a:lnSpc>
                <a:spcPct val="90000"/>
              </a:lnSpc>
              <a:defRPr/>
            </a:pPr>
            <a:r>
              <a:rPr lang="en-US" smtClean="0"/>
              <a:t>Dropped bombs on American ships at the Pearl Harbor naval base.</a:t>
            </a:r>
          </a:p>
          <a:p>
            <a:pPr eaLnBrk="1" hangingPunct="1">
              <a:lnSpc>
                <a:spcPct val="90000"/>
              </a:lnSpc>
              <a:defRPr/>
            </a:pPr>
            <a:r>
              <a:rPr lang="en-US" smtClean="0"/>
              <a:t>In less than two hours, Japan had destroyed most of the U.S. Pacific fleet.</a:t>
            </a:r>
          </a:p>
          <a:p>
            <a:pPr eaLnBrk="1" hangingPunct="1">
              <a:lnSpc>
                <a:spcPct val="90000"/>
              </a:lnSpc>
              <a:defRPr/>
            </a:pPr>
            <a:r>
              <a:rPr lang="en-US" smtClean="0"/>
              <a:t>More than 2,000 sailors and 68 civilians were killed.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Template>
  <TotalTime>689</TotalTime>
  <Words>1300</Words>
  <Application>Microsoft Office PowerPoint</Application>
  <PresentationFormat>On-screen Show (4:3)</PresentationFormat>
  <Paragraphs>193</Paragraphs>
  <Slides>39</Slides>
  <Notes>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Garamond</vt:lpstr>
      <vt:lpstr>Arial</vt:lpstr>
      <vt:lpstr>Wingdings</vt:lpstr>
      <vt:lpstr>Calibri</vt:lpstr>
      <vt:lpstr>Georgia</vt:lpstr>
      <vt:lpstr>Verdana</vt:lpstr>
      <vt:lpstr>Tahoma</vt:lpstr>
      <vt:lpstr>Times New Roman</vt:lpstr>
      <vt:lpstr>KeplerRegular</vt:lpstr>
      <vt:lpstr>Stream</vt:lpstr>
      <vt:lpstr>The Road to World War II</vt:lpstr>
      <vt:lpstr>Worldwide Depression</vt:lpstr>
      <vt:lpstr>The Rise of Dictators</vt:lpstr>
      <vt:lpstr>German Dictator, Adolph Hitler</vt:lpstr>
      <vt:lpstr>National Socialists, or Nazis</vt:lpstr>
      <vt:lpstr>Nazis in Control</vt:lpstr>
      <vt:lpstr>The War Begins</vt:lpstr>
      <vt:lpstr>The United States</vt:lpstr>
      <vt:lpstr>U.S. Enters the War</vt:lpstr>
      <vt:lpstr>Europe in the 1930’s</vt:lpstr>
      <vt:lpstr>January 1933: Hitler became Chancellor of Germany</vt:lpstr>
      <vt:lpstr>Hitler soon ordered a program of rearming Germany</vt:lpstr>
      <vt:lpstr>March 1936: German troops marched into the Rhineland</vt:lpstr>
      <vt:lpstr>March 1938: Nazi Germany annexed Austria</vt:lpstr>
      <vt:lpstr>March 1939: Germany invaded Czechoslovakia</vt:lpstr>
      <vt:lpstr>Slide 16</vt:lpstr>
      <vt:lpstr>Slide 17</vt:lpstr>
      <vt:lpstr>Slide 18</vt:lpstr>
      <vt:lpstr>May 1940: Germany turned west and invaded France and the Netherlands</vt:lpstr>
      <vt:lpstr>By June 1940, France had surrendered to the Germans</vt:lpstr>
      <vt:lpstr>Germany’s Attack in Europe</vt:lpstr>
      <vt:lpstr>Germany’s Attack in Europe</vt:lpstr>
      <vt:lpstr>September 1940-May 1941: the Blitz</vt:lpstr>
      <vt:lpstr>Operation Barbarossa, June 1941</vt:lpstr>
      <vt:lpstr>Quick Facts (write 2-3)</vt:lpstr>
      <vt:lpstr>Quick Facts (write 2-3)</vt:lpstr>
      <vt:lpstr>When?</vt:lpstr>
      <vt:lpstr>Major Leaders</vt:lpstr>
      <vt:lpstr>How Did Hitler Make War?</vt:lpstr>
      <vt:lpstr>US Assistance</vt:lpstr>
      <vt:lpstr>Meanwhile … in the Pacific</vt:lpstr>
      <vt:lpstr>Germany’s Attack in Europe</vt:lpstr>
      <vt:lpstr>Maximum Axis Control (Sept 1942)</vt:lpstr>
      <vt:lpstr>Allied Counterattacks in Europe</vt:lpstr>
      <vt:lpstr>Slide 35</vt:lpstr>
      <vt:lpstr>Allied Counterattacks in Europe</vt:lpstr>
      <vt:lpstr>Japan’s Invasion</vt:lpstr>
      <vt:lpstr>Allied Counterattacks in the Pacific</vt:lpstr>
      <vt:lpstr>http://www.bbc.co.uk/history/worldwars/wwtwo/  </vt:lpstr>
    </vt:vector>
  </TitlesOfParts>
  <Company>English Schools Foundation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King George V School</dc:creator>
  <cp:lastModifiedBy>Brett Baker</cp:lastModifiedBy>
  <cp:revision>54</cp:revision>
  <dcterms:created xsi:type="dcterms:W3CDTF">2007-01-15T07:23:23Z</dcterms:created>
  <dcterms:modified xsi:type="dcterms:W3CDTF">2011-02-28T20:42:50Z</dcterms:modified>
</cp:coreProperties>
</file>